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8"/>
  </p:notesMasterIdLst>
  <p:sldIdLst>
    <p:sldId id="266" r:id="rId5"/>
    <p:sldId id="267" r:id="rId6"/>
    <p:sldId id="268" r:id="rId7"/>
    <p:sldId id="269" r:id="rId8"/>
    <p:sldId id="270" r:id="rId9"/>
    <p:sldId id="272" r:id="rId10"/>
    <p:sldId id="273" r:id="rId11"/>
    <p:sldId id="274" r:id="rId12"/>
    <p:sldId id="275" r:id="rId13"/>
    <p:sldId id="276" r:id="rId14"/>
    <p:sldId id="277" r:id="rId15"/>
    <p:sldId id="278" r:id="rId16"/>
    <p:sldId id="279" r:id="rId17"/>
    <p:sldId id="280" r:id="rId18"/>
    <p:sldId id="281" r:id="rId19"/>
    <p:sldId id="282" r:id="rId20"/>
    <p:sldId id="283" r:id="rId21"/>
    <p:sldId id="284" r:id="rId22"/>
    <p:sldId id="285" r:id="rId23"/>
    <p:sldId id="286" r:id="rId24"/>
    <p:sldId id="287" r:id="rId25"/>
    <p:sldId id="288" r:id="rId26"/>
    <p:sldId id="289"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EFA124-3EFA-4479-B4E9-CECA92208851}" v="29" dt="2025-11-17T08:17:26.39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nkata Bhuvan Kosuru" userId="db6f578175e4e254" providerId="LiveId" clId="{2B3C759F-9DD9-4126-833D-87DDBD4A786F}"/>
    <pc:docChg chg="undo custSel modSld">
      <pc:chgData name="Venkata Bhuvan Kosuru" userId="db6f578175e4e254" providerId="LiveId" clId="{2B3C759F-9DD9-4126-833D-87DDBD4A786F}" dt="2025-11-18T18:55:46.458" v="279" actId="20577"/>
      <pc:docMkLst>
        <pc:docMk/>
      </pc:docMkLst>
      <pc:sldChg chg="addSp modSp mod">
        <pc:chgData name="Venkata Bhuvan Kosuru" userId="db6f578175e4e254" providerId="LiveId" clId="{2B3C759F-9DD9-4126-833D-87DDBD4A786F}" dt="2025-11-17T08:17:17.166" v="245" actId="1076"/>
        <pc:sldMkLst>
          <pc:docMk/>
          <pc:sldMk cId="3857310067" sldId="266"/>
        </pc:sldMkLst>
        <pc:spChg chg="add mod">
          <ac:chgData name="Venkata Bhuvan Kosuru" userId="db6f578175e4e254" providerId="LiveId" clId="{2B3C759F-9DD9-4126-833D-87DDBD4A786F}" dt="2025-11-17T08:17:17.166" v="245" actId="1076"/>
          <ac:spMkLst>
            <pc:docMk/>
            <pc:sldMk cId="3857310067" sldId="266"/>
            <ac:spMk id="4" creationId="{1B7762D9-DE88-9DB2-E544-2DDE1B8BDA68}"/>
          </ac:spMkLst>
        </pc:spChg>
      </pc:sldChg>
      <pc:sldChg chg="addSp modSp mod">
        <pc:chgData name="Venkata Bhuvan Kosuru" userId="db6f578175e4e254" providerId="LiveId" clId="{2B3C759F-9DD9-4126-833D-87DDBD4A786F}" dt="2025-11-18T18:55:46.458" v="279" actId="20577"/>
        <pc:sldMkLst>
          <pc:docMk/>
          <pc:sldMk cId="3898941953" sldId="278"/>
        </pc:sldMkLst>
        <pc:spChg chg="add mod">
          <ac:chgData name="Venkata Bhuvan Kosuru" userId="db6f578175e4e254" providerId="LiveId" clId="{2B3C759F-9DD9-4126-833D-87DDBD4A786F}" dt="2025-11-18T18:55:46.458" v="279" actId="20577"/>
          <ac:spMkLst>
            <pc:docMk/>
            <pc:sldMk cId="3898941953" sldId="278"/>
            <ac:spMk id="3" creationId="{568C1E33-F581-D8CD-2F7E-95944712D822}"/>
          </ac:spMkLst>
        </pc:spChg>
        <pc:spChg chg="add mod">
          <ac:chgData name="Venkata Bhuvan Kosuru" userId="db6f578175e4e254" providerId="LiveId" clId="{2B3C759F-9DD9-4126-833D-87DDBD4A786F}" dt="2025-11-17T07:50:45.748" v="99" actId="255"/>
          <ac:spMkLst>
            <pc:docMk/>
            <pc:sldMk cId="3898941953" sldId="278"/>
            <ac:spMk id="4" creationId="{F8C3019A-85E4-1C70-DF83-EC67120D67D0}"/>
          </ac:spMkLst>
        </pc:spChg>
        <pc:spChg chg="mod">
          <ac:chgData name="Venkata Bhuvan Kosuru" userId="db6f578175e4e254" providerId="LiveId" clId="{2B3C759F-9DD9-4126-833D-87DDBD4A786F}" dt="2025-11-17T07:50:54.578" v="100" actId="255"/>
          <ac:spMkLst>
            <pc:docMk/>
            <pc:sldMk cId="3898941953" sldId="278"/>
            <ac:spMk id="5" creationId="{08990267-27F4-7E6C-E75E-869258F1911A}"/>
          </ac:spMkLst>
        </pc:spChg>
      </pc:sldChg>
      <pc:sldChg chg="addSp modSp mod">
        <pc:chgData name="Venkata Bhuvan Kosuru" userId="db6f578175e4e254" providerId="LiveId" clId="{2B3C759F-9DD9-4126-833D-87DDBD4A786F}" dt="2025-11-18T18:55:20.355" v="275" actId="20577"/>
        <pc:sldMkLst>
          <pc:docMk/>
          <pc:sldMk cId="1238885565" sldId="279"/>
        </pc:sldMkLst>
        <pc:spChg chg="add mod">
          <ac:chgData name="Venkata Bhuvan Kosuru" userId="db6f578175e4e254" providerId="LiveId" clId="{2B3C759F-9DD9-4126-833D-87DDBD4A786F}" dt="2025-11-17T07:49:45.916" v="92" actId="1076"/>
          <ac:spMkLst>
            <pc:docMk/>
            <pc:sldMk cId="1238885565" sldId="279"/>
            <ac:spMk id="3" creationId="{D9044E33-8C38-4F84-FA54-07A883E10FA4}"/>
          </ac:spMkLst>
        </pc:spChg>
        <pc:spChg chg="add mod">
          <ac:chgData name="Venkata Bhuvan Kosuru" userId="db6f578175e4e254" providerId="LiveId" clId="{2B3C759F-9DD9-4126-833D-87DDBD4A786F}" dt="2025-11-17T07:53:41.983" v="123" actId="14100"/>
          <ac:spMkLst>
            <pc:docMk/>
            <pc:sldMk cId="1238885565" sldId="279"/>
            <ac:spMk id="4" creationId="{751BE30B-1A3E-3B35-4A41-FADC0011E17A}"/>
          </ac:spMkLst>
        </pc:spChg>
        <pc:spChg chg="mod">
          <ac:chgData name="Venkata Bhuvan Kosuru" userId="db6f578175e4e254" providerId="LiveId" clId="{2B3C759F-9DD9-4126-833D-87DDBD4A786F}" dt="2025-11-18T18:55:20.355" v="275" actId="20577"/>
          <ac:spMkLst>
            <pc:docMk/>
            <pc:sldMk cId="1238885565" sldId="279"/>
            <ac:spMk id="5" creationId="{50191AC5-C29E-A6FA-9428-684BD9FB3A5D}"/>
          </ac:spMkLst>
        </pc:spChg>
        <pc:spChg chg="add mod">
          <ac:chgData name="Venkata Bhuvan Kosuru" userId="db6f578175e4e254" providerId="LiveId" clId="{2B3C759F-9DD9-4126-833D-87DDBD4A786F}" dt="2025-11-17T07:54:46.998" v="135" actId="1076"/>
          <ac:spMkLst>
            <pc:docMk/>
            <pc:sldMk cId="1238885565" sldId="279"/>
            <ac:spMk id="6" creationId="{03D0FA7A-58E2-2B21-41A6-F46D1CF267A5}"/>
          </ac:spMkLst>
        </pc:spChg>
        <pc:spChg chg="add mod">
          <ac:chgData name="Venkata Bhuvan Kosuru" userId="db6f578175e4e254" providerId="LiveId" clId="{2B3C759F-9DD9-4126-833D-87DDBD4A786F}" dt="2025-11-17T07:54:36.475" v="133" actId="1076"/>
          <ac:spMkLst>
            <pc:docMk/>
            <pc:sldMk cId="1238885565" sldId="279"/>
            <ac:spMk id="7" creationId="{3E3E25A4-E7F0-E92E-E9D3-27618C530CD6}"/>
          </ac:spMkLst>
        </pc:spChg>
      </pc:sldChg>
      <pc:sldChg chg="addSp delSp modSp mod">
        <pc:chgData name="Venkata Bhuvan Kosuru" userId="db6f578175e4e254" providerId="LiveId" clId="{2B3C759F-9DD9-4126-833D-87DDBD4A786F}" dt="2025-11-17T08:15:05.951" v="233" actId="14100"/>
        <pc:sldMkLst>
          <pc:docMk/>
          <pc:sldMk cId="2295556976" sldId="280"/>
        </pc:sldMkLst>
        <pc:picChg chg="add mod">
          <ac:chgData name="Venkata Bhuvan Kosuru" userId="db6f578175e4e254" providerId="LiveId" clId="{2B3C759F-9DD9-4126-833D-87DDBD4A786F}" dt="2025-11-17T08:15:05.951" v="233" actId="14100"/>
          <ac:picMkLst>
            <pc:docMk/>
            <pc:sldMk cId="2295556976" sldId="280"/>
            <ac:picMk id="4" creationId="{C1D3D2A7-5866-B1A2-F33F-FACA34EA356D}"/>
          </ac:picMkLst>
        </pc:picChg>
        <pc:picChg chg="del mod">
          <ac:chgData name="Venkata Bhuvan Kosuru" userId="db6f578175e4e254" providerId="LiveId" clId="{2B3C759F-9DD9-4126-833D-87DDBD4A786F}" dt="2025-11-17T08:14:48.474" v="225" actId="478"/>
          <ac:picMkLst>
            <pc:docMk/>
            <pc:sldMk cId="2295556976" sldId="280"/>
            <ac:picMk id="8" creationId="{603BD5AA-37F8-9834-643C-4E742DB3EA46}"/>
          </ac:picMkLst>
        </pc:picChg>
        <pc:picChg chg="mod">
          <ac:chgData name="Venkata Bhuvan Kosuru" userId="db6f578175e4e254" providerId="LiveId" clId="{2B3C759F-9DD9-4126-833D-87DDBD4A786F}" dt="2025-11-16T20:43:09.707" v="20" actId="1076"/>
          <ac:picMkLst>
            <pc:docMk/>
            <pc:sldMk cId="2295556976" sldId="280"/>
            <ac:picMk id="10" creationId="{9BD65EB3-945D-4CB1-7063-6D2DE1D9C4DD}"/>
          </ac:picMkLst>
        </pc:picChg>
      </pc:sldChg>
      <pc:sldChg chg="addSp delSp modSp mod">
        <pc:chgData name="Venkata Bhuvan Kosuru" userId="db6f578175e4e254" providerId="LiveId" clId="{2B3C759F-9DD9-4126-833D-87DDBD4A786F}" dt="2025-11-17T08:04:41.230" v="224" actId="1076"/>
        <pc:sldMkLst>
          <pc:docMk/>
          <pc:sldMk cId="1141080731" sldId="281"/>
        </pc:sldMkLst>
        <pc:spChg chg="add mod">
          <ac:chgData name="Venkata Bhuvan Kosuru" userId="db6f578175e4e254" providerId="LiveId" clId="{2B3C759F-9DD9-4126-833D-87DDBD4A786F}" dt="2025-11-17T08:04:35.858" v="223" actId="1076"/>
          <ac:spMkLst>
            <pc:docMk/>
            <pc:sldMk cId="1141080731" sldId="281"/>
            <ac:spMk id="2" creationId="{C1A5A05B-4249-F755-1DB3-9ACA3DBDA588}"/>
          </ac:spMkLst>
        </pc:spChg>
        <pc:spChg chg="add del mod">
          <ac:chgData name="Venkata Bhuvan Kosuru" userId="db6f578175e4e254" providerId="LiveId" clId="{2B3C759F-9DD9-4126-833D-87DDBD4A786F}" dt="2025-11-17T07:59:22.333" v="167"/>
          <ac:spMkLst>
            <pc:docMk/>
            <pc:sldMk cId="1141080731" sldId="281"/>
            <ac:spMk id="3" creationId="{A737C327-CF53-6C86-D7D3-73114DD2891D}"/>
          </ac:spMkLst>
        </pc:spChg>
        <pc:spChg chg="add mod">
          <ac:chgData name="Venkata Bhuvan Kosuru" userId="db6f578175e4e254" providerId="LiveId" clId="{2B3C759F-9DD9-4126-833D-87DDBD4A786F}" dt="2025-11-17T08:04:19.634" v="219" actId="1076"/>
          <ac:spMkLst>
            <pc:docMk/>
            <pc:sldMk cId="1141080731" sldId="281"/>
            <ac:spMk id="4" creationId="{D1111E8D-3FFA-D091-E600-6F776F76C3BB}"/>
          </ac:spMkLst>
        </pc:spChg>
        <pc:spChg chg="add mod">
          <ac:chgData name="Venkata Bhuvan Kosuru" userId="db6f578175e4e254" providerId="LiveId" clId="{2B3C759F-9DD9-4126-833D-87DDBD4A786F}" dt="2025-11-17T08:04:28.867" v="221" actId="1076"/>
          <ac:spMkLst>
            <pc:docMk/>
            <pc:sldMk cId="1141080731" sldId="281"/>
            <ac:spMk id="5" creationId="{A0814704-484A-4410-ACA2-6E69CDD3E91B}"/>
          </ac:spMkLst>
        </pc:spChg>
        <pc:spChg chg="mod">
          <ac:chgData name="Venkata Bhuvan Kosuru" userId="db6f578175e4e254" providerId="LiveId" clId="{2B3C759F-9DD9-4126-833D-87DDBD4A786F}" dt="2025-11-17T08:04:12.443" v="218" actId="1076"/>
          <ac:spMkLst>
            <pc:docMk/>
            <pc:sldMk cId="1141080731" sldId="281"/>
            <ac:spMk id="6" creationId="{84E05C3A-93DF-34A2-AC78-7A585EFC9357}"/>
          </ac:spMkLst>
        </pc:spChg>
        <pc:spChg chg="mod">
          <ac:chgData name="Venkata Bhuvan Kosuru" userId="db6f578175e4e254" providerId="LiveId" clId="{2B3C759F-9DD9-4126-833D-87DDBD4A786F}" dt="2025-11-17T08:04:41.230" v="224" actId="1076"/>
          <ac:spMkLst>
            <pc:docMk/>
            <pc:sldMk cId="1141080731" sldId="281"/>
            <ac:spMk id="7" creationId="{D278A2A2-6AB8-20F4-2811-8046748BC0FE}"/>
          </ac:spMkLst>
        </pc:spChg>
        <pc:spChg chg="add mod">
          <ac:chgData name="Venkata Bhuvan Kosuru" userId="db6f578175e4e254" providerId="LiveId" clId="{2B3C759F-9DD9-4126-833D-87DDBD4A786F}" dt="2025-11-17T08:04:24.241" v="220" actId="1076"/>
          <ac:spMkLst>
            <pc:docMk/>
            <pc:sldMk cId="1141080731" sldId="281"/>
            <ac:spMk id="8" creationId="{96AEC205-B28E-54E3-2A61-1F450A993362}"/>
          </ac:spMkLst>
        </pc:spChg>
        <pc:spChg chg="add mod">
          <ac:chgData name="Venkata Bhuvan Kosuru" userId="db6f578175e4e254" providerId="LiveId" clId="{2B3C759F-9DD9-4126-833D-87DDBD4A786F}" dt="2025-11-17T08:04:32.521" v="222" actId="1076"/>
          <ac:spMkLst>
            <pc:docMk/>
            <pc:sldMk cId="1141080731" sldId="281"/>
            <ac:spMk id="9" creationId="{9244D07C-4146-7B3A-2424-6922902F5B9D}"/>
          </ac:spMkLst>
        </pc:spChg>
      </pc:sldChg>
      <pc:sldChg chg="modSp mod">
        <pc:chgData name="Venkata Bhuvan Kosuru" userId="db6f578175e4e254" providerId="LiveId" clId="{2B3C759F-9DD9-4126-833D-87DDBD4A786F}" dt="2025-11-16T20:35:32.252" v="4" actId="1036"/>
        <pc:sldMkLst>
          <pc:docMk/>
          <pc:sldMk cId="2072215637" sldId="282"/>
        </pc:sldMkLst>
        <pc:picChg chg="mod">
          <ac:chgData name="Venkata Bhuvan Kosuru" userId="db6f578175e4e254" providerId="LiveId" clId="{2B3C759F-9DD9-4126-833D-87DDBD4A786F}" dt="2025-11-16T20:35:32.252" v="4" actId="1036"/>
          <ac:picMkLst>
            <pc:docMk/>
            <pc:sldMk cId="2072215637" sldId="282"/>
            <ac:picMk id="6" creationId="{4E8A45AA-AC50-1031-C72F-5D5D87F9A82F}"/>
          </ac:picMkLst>
        </pc:picChg>
      </pc:sldChg>
      <pc:sldChg chg="addSp modSp mod">
        <pc:chgData name="Venkata Bhuvan Kosuru" userId="db6f578175e4e254" providerId="LiveId" clId="{2B3C759F-9DD9-4126-833D-87DDBD4A786F}" dt="2025-11-17T08:17:36.328" v="248" actId="255"/>
        <pc:sldMkLst>
          <pc:docMk/>
          <pc:sldMk cId="952634943" sldId="289"/>
        </pc:sldMkLst>
        <pc:spChg chg="add mod">
          <ac:chgData name="Venkata Bhuvan Kosuru" userId="db6f578175e4e254" providerId="LiveId" clId="{2B3C759F-9DD9-4126-833D-87DDBD4A786F}" dt="2025-11-17T08:17:36.328" v="248" actId="255"/>
          <ac:spMkLst>
            <pc:docMk/>
            <pc:sldMk cId="952634943" sldId="289"/>
            <ac:spMk id="3" creationId="{28C05495-8922-1A59-4A68-E2948D723447}"/>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B15086-06BC-4F78-B508-4E1F94CCB86B}" type="datetimeFigureOut">
              <a:rPr lang="en-US" smtClean="0"/>
              <a:t>11/19/2025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D4AFE6-52F8-436F-9DAC-607E2BE5A99D}" type="slidenum">
              <a:rPr lang="en-US" smtClean="0"/>
              <a:t>‹#›</a:t>
            </a:fld>
            <a:endParaRPr lang="en-US" dirty="0"/>
          </a:p>
        </p:txBody>
      </p:sp>
    </p:spTree>
    <p:extLst>
      <p:ext uri="{BB962C8B-B14F-4D97-AF65-F5344CB8AC3E}">
        <p14:creationId xmlns:p14="http://schemas.microsoft.com/office/powerpoint/2010/main" val="3635631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1DA85BB-8327-437A-900F-6A3DB7A5ABC9}" type="datetime1">
              <a:rPr lang="en-US" smtClean="0"/>
              <a:t>11/19/2025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6973878A-9A6C-446F-AE2D-FA0E8037C59B}" type="datetime1">
              <a:rPr lang="en-US" smtClean="0"/>
              <a:t>11/19/2025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CC5687-D9F1-45E2-A621-A964456C9C51}" type="datetime1">
              <a:rPr lang="en-US" smtClean="0"/>
              <a:t>11/19/2025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D05D98-6779-42E9-AA36-C6D6C2CA339B}" type="datetime1">
              <a:rPr lang="en-US" smtClean="0"/>
              <a:t>11/19/2025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414117-4E55-454A-B008-5B316A3C4A1E}" type="datetime1">
              <a:rPr lang="en-US" smtClean="0"/>
              <a:t>11/19/2025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D685336-EDD6-4B11-BDCB-D9716D9D0CAD}" type="datetime1">
              <a:rPr lang="en-US" smtClean="0"/>
              <a:t>11/19/2025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90B30B-3EA6-4689-8E7C-D798375DFD60}" type="datetime1">
              <a:rPr lang="en-US" smtClean="0"/>
              <a:t>11/19/2025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C5E6C6-E680-4C09-9A82-6D6D4A458B45}" type="datetime1">
              <a:rPr lang="en-US" smtClean="0"/>
              <a:t>11/19/2025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F7BBFA-E374-465F-B18D-F6CE71921593}" type="datetime1">
              <a:rPr lang="en-US" smtClean="0"/>
              <a:t>11/19/2025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6FA0BC-E7BB-4D55-8710-E8474A66771E}" type="datetime1">
              <a:rPr lang="en-US" smtClean="0"/>
              <a:t>11/19/2025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58A1C5-682A-4617-9A91-5759A79A935B}" type="datetime1">
              <a:rPr lang="en-US" smtClean="0"/>
              <a:t>11/19/2025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EFD0D0-99D2-4A10-AC62-6E2E6CF7A9EE}" type="datetime1">
              <a:rPr lang="en-US" smtClean="0"/>
              <a:t>11/19/2025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8F7DEDF-EB2B-4F7F-B2DF-97C28C8FCBC9}" type="datetime1">
              <a:rPr lang="en-US" smtClean="0"/>
              <a:t>11/19/2025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B780351-56D7-412F-9F2E-17819DF3B01D}" type="datetime1">
              <a:rPr lang="en-US" smtClean="0"/>
              <a:t>11/19/2025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8F068B-C601-4124-944A-AED7D3FD7517}" type="datetime1">
              <a:rPr lang="en-US" smtClean="0"/>
              <a:t>11/19/2025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6F7A73-7818-460B-8F62-87CD8A1DAD1A}" type="datetime1">
              <a:rPr lang="en-US" smtClean="0"/>
              <a:t>11/19/2025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6CF8665-A302-4073-9097-DCE6BA8A5D14}" type="datetime1">
              <a:rPr lang="en-US" smtClean="0"/>
              <a:t>11/19/2025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38D89FA6-8D64-42DE-8A02-4A6662349BFD}" type="datetime1">
              <a:rPr lang="en-US" smtClean="0"/>
              <a:t>11/19/2025</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10"/>
            <a:ext cx="12192000" cy="6857990"/>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684212" y="685799"/>
            <a:ext cx="8001000" cy="2971801"/>
          </a:xfrm>
        </p:spPr>
        <p:txBody>
          <a:bodyPr>
            <a:normAutofit/>
          </a:bodyPr>
          <a:lstStyle/>
          <a:p>
            <a:r>
              <a:rPr lang="en-US" dirty="0"/>
              <a:t>Title Lorem Ipsum</a:t>
            </a:r>
          </a:p>
        </p:txBody>
      </p:sp>
      <p:sp>
        <p:nvSpPr>
          <p:cNvPr id="3" name="Subtitle 2">
            <a:extLst>
              <a:ext uri="{FF2B5EF4-FFF2-40B4-BE49-F238E27FC236}">
                <a16:creationId xmlns:a16="http://schemas.microsoft.com/office/drawing/2014/main" id="{150012D5-B732-49FA-8D2C-A5C52B3641FB}"/>
              </a:ext>
            </a:extLst>
          </p:cNvPr>
          <p:cNvSpPr>
            <a:spLocks noGrp="1"/>
          </p:cNvSpPr>
          <p:nvPr>
            <p:ph type="subTitle" idx="1"/>
          </p:nvPr>
        </p:nvSpPr>
        <p:spPr>
          <a:xfrm>
            <a:off x="684212" y="3843867"/>
            <a:ext cx="6765100" cy="1947333"/>
          </a:xfrm>
        </p:spPr>
        <p:txBody>
          <a:bodyPr>
            <a:normAutofit/>
          </a:bodyPr>
          <a:lstStyle/>
          <a:p>
            <a:r>
              <a:rPr lang="en-US" dirty="0">
                <a:solidFill>
                  <a:schemeClr val="tx1"/>
                </a:solidFill>
              </a:rPr>
              <a:t>Sit Dolor Amet</a:t>
            </a:r>
          </a:p>
        </p:txBody>
      </p:sp>
      <p:pic>
        <p:nvPicPr>
          <p:cNvPr id="5" name="Picture 4">
            <a:extLst>
              <a:ext uri="{FF2B5EF4-FFF2-40B4-BE49-F238E27FC236}">
                <a16:creationId xmlns:a16="http://schemas.microsoft.com/office/drawing/2014/main" id="{0B869BC2-0763-C2A7-0D52-5744AAF6E85B}"/>
              </a:ext>
            </a:extLst>
          </p:cNvPr>
          <p:cNvPicPr>
            <a:picLocks noChangeAspect="1"/>
          </p:cNvPicPr>
          <p:nvPr/>
        </p:nvPicPr>
        <p:blipFill>
          <a:blip r:embed="rId3"/>
          <a:stretch>
            <a:fillRect/>
          </a:stretch>
        </p:blipFill>
        <p:spPr>
          <a:xfrm>
            <a:off x="0" y="0"/>
            <a:ext cx="12192000" cy="6816534"/>
          </a:xfrm>
          <a:prstGeom prst="rect">
            <a:avLst/>
          </a:prstGeom>
        </p:spPr>
      </p:pic>
      <p:sp>
        <p:nvSpPr>
          <p:cNvPr id="4" name="TextBox 3">
            <a:extLst>
              <a:ext uri="{FF2B5EF4-FFF2-40B4-BE49-F238E27FC236}">
                <a16:creationId xmlns:a16="http://schemas.microsoft.com/office/drawing/2014/main" id="{1B7762D9-DE88-9DB2-E544-2DDE1B8BDA68}"/>
              </a:ext>
            </a:extLst>
          </p:cNvPr>
          <p:cNvSpPr txBox="1"/>
          <p:nvPr/>
        </p:nvSpPr>
        <p:spPr>
          <a:xfrm>
            <a:off x="4768645" y="6006270"/>
            <a:ext cx="2949677" cy="830997"/>
          </a:xfrm>
          <a:prstGeom prst="rect">
            <a:avLst/>
          </a:prstGeom>
          <a:noFill/>
        </p:spPr>
        <p:txBody>
          <a:bodyPr wrap="square" rtlCol="0">
            <a:spAutoFit/>
          </a:bodyPr>
          <a:lstStyle/>
          <a:p>
            <a:r>
              <a:rPr lang="en-US" sz="4800" b="1" dirty="0">
                <a:solidFill>
                  <a:schemeClr val="bg1"/>
                </a:solidFill>
              </a:rPr>
              <a:t>25RK29</a:t>
            </a:r>
            <a:endParaRPr lang="en-IN" sz="4800" b="1" dirty="0">
              <a:solidFill>
                <a:schemeClr val="bg1"/>
              </a:solidFill>
            </a:endParaRPr>
          </a:p>
        </p:txBody>
      </p:sp>
    </p:spTree>
    <p:extLst>
      <p:ext uri="{BB962C8B-B14F-4D97-AF65-F5344CB8AC3E}">
        <p14:creationId xmlns:p14="http://schemas.microsoft.com/office/powerpoint/2010/main" val="385731006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735D-6348-C7C7-7371-3FBB926237B0}"/>
              </a:ext>
            </a:extLst>
          </p:cNvPr>
          <p:cNvSpPr>
            <a:spLocks noGrp="1"/>
          </p:cNvSpPr>
          <p:nvPr>
            <p:ph type="title"/>
          </p:nvPr>
        </p:nvSpPr>
        <p:spPr>
          <a:xfrm>
            <a:off x="487567" y="442452"/>
            <a:ext cx="5283968" cy="753805"/>
          </a:xfrm>
        </p:spPr>
        <p:txBody>
          <a:bodyPr>
            <a:noAutofit/>
          </a:bodyPr>
          <a:lstStyle/>
          <a:p>
            <a:r>
              <a:rPr lang="en-US" sz="4800" b="1" dirty="0"/>
              <a:t>METHODOLOGY</a:t>
            </a:r>
            <a:endParaRPr lang="en-IN" sz="4800" b="1" dirty="0"/>
          </a:p>
        </p:txBody>
      </p:sp>
      <p:sp>
        <p:nvSpPr>
          <p:cNvPr id="5" name="TextBox 4">
            <a:extLst>
              <a:ext uri="{FF2B5EF4-FFF2-40B4-BE49-F238E27FC236}">
                <a16:creationId xmlns:a16="http://schemas.microsoft.com/office/drawing/2014/main" id="{8F96CE2A-82CE-F9C5-22CA-978258DEA654}"/>
              </a:ext>
            </a:extLst>
          </p:cNvPr>
          <p:cNvSpPr txBox="1"/>
          <p:nvPr/>
        </p:nvSpPr>
        <p:spPr>
          <a:xfrm>
            <a:off x="487567" y="1521901"/>
            <a:ext cx="10953136" cy="4893647"/>
          </a:xfrm>
          <a:prstGeom prst="rect">
            <a:avLst/>
          </a:prstGeom>
          <a:noFill/>
        </p:spPr>
        <p:txBody>
          <a:bodyPr wrap="square" rtlCol="0">
            <a:spAutoFit/>
          </a:bodyPr>
          <a:lstStyle/>
          <a:p>
            <a:r>
              <a:rPr lang="en-US" sz="2400" dirty="0"/>
              <a:t>This project follows a complete machine learning workflow beginning with </a:t>
            </a:r>
            <a:r>
              <a:rPr lang="en-US" sz="2400" b="1" dirty="0"/>
              <a:t>data loading and preprocessing</a:t>
            </a:r>
            <a:r>
              <a:rPr lang="en-US" sz="2400" dirty="0"/>
              <a:t>, where missing values are handled, data types are corrected, and categorical features are encoded. </a:t>
            </a:r>
            <a:r>
              <a:rPr lang="en-US" sz="2400" b="1" dirty="0"/>
              <a:t>Exploratory Data Analysis (EDA)</a:t>
            </a:r>
            <a:r>
              <a:rPr lang="en-US" sz="2400" dirty="0"/>
              <a:t> is then performed to study customer </a:t>
            </a:r>
            <a:r>
              <a:rPr lang="en-US" sz="2400" dirty="0" err="1"/>
              <a:t>behaviour</a:t>
            </a:r>
            <a:r>
              <a:rPr lang="en-US" sz="2400" dirty="0"/>
              <a:t>, identify important churn-related patterns, and understand key trends in demographics, billing, service usage, and tenure. After this, </a:t>
            </a:r>
            <a:r>
              <a:rPr lang="en-US" sz="2400" b="1" dirty="0"/>
              <a:t>feature engineering techniques </a:t>
            </a:r>
            <a:r>
              <a:rPr lang="en-US" sz="2400" dirty="0"/>
              <a:t>are applied to enrich the dataset and address class imbalance</a:t>
            </a:r>
            <a:r>
              <a:rPr lang="en-US" sz="2400" b="1" dirty="0"/>
              <a:t>. Multiple machine learning models</a:t>
            </a:r>
            <a:r>
              <a:rPr lang="en-US" sz="2400" dirty="0"/>
              <a:t>—including Decision Trees, Random Forest, Gradient Boosting, </a:t>
            </a:r>
            <a:r>
              <a:rPr lang="en-US" sz="2400" dirty="0" err="1"/>
              <a:t>XGBoost</a:t>
            </a:r>
            <a:r>
              <a:rPr lang="en-US" sz="2400" dirty="0"/>
              <a:t> , </a:t>
            </a:r>
            <a:r>
              <a:rPr lang="en-US" sz="2400" dirty="0" err="1"/>
              <a:t>LightGBM</a:t>
            </a:r>
            <a:r>
              <a:rPr lang="en-US" sz="2400" dirty="0"/>
              <a:t>, </a:t>
            </a:r>
            <a:r>
              <a:rPr lang="en-US" sz="2400" dirty="0" err="1"/>
              <a:t>CatBoost</a:t>
            </a:r>
            <a:r>
              <a:rPr lang="en-US" sz="2400" dirty="0"/>
              <a:t>, and other classifiers—are trained and tuned to improve performance. The models are evaluated using metrics such as </a:t>
            </a:r>
            <a:r>
              <a:rPr lang="en-US" sz="2400" b="1" dirty="0"/>
              <a:t>accuracy, precision, recall, F1-score,</a:t>
            </a:r>
            <a:r>
              <a:rPr lang="en-US" sz="2400" dirty="0"/>
              <a:t> and </a:t>
            </a:r>
            <a:r>
              <a:rPr lang="en-US" sz="2400" b="1" dirty="0"/>
              <a:t>ROC-AUC</a:t>
            </a:r>
            <a:r>
              <a:rPr lang="en-US" sz="2400" dirty="0"/>
              <a:t> to ensure reliable churn prediction.</a:t>
            </a:r>
            <a:endParaRPr lang="en-IN" sz="2400" dirty="0"/>
          </a:p>
        </p:txBody>
      </p:sp>
    </p:spTree>
    <p:extLst>
      <p:ext uri="{BB962C8B-B14F-4D97-AF65-F5344CB8AC3E}">
        <p14:creationId xmlns:p14="http://schemas.microsoft.com/office/powerpoint/2010/main" val="1570398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55F63-7D19-4C90-85D8-6E91EFCE5DFB}"/>
              </a:ext>
            </a:extLst>
          </p:cNvPr>
          <p:cNvSpPr>
            <a:spLocks noGrp="1"/>
          </p:cNvSpPr>
          <p:nvPr>
            <p:ph type="title"/>
          </p:nvPr>
        </p:nvSpPr>
        <p:spPr>
          <a:xfrm>
            <a:off x="163103" y="428378"/>
            <a:ext cx="2658755" cy="6001244"/>
          </a:xfrm>
        </p:spPr>
        <p:txBody>
          <a:bodyPr>
            <a:normAutofit/>
          </a:bodyPr>
          <a:lstStyle/>
          <a:p>
            <a:r>
              <a:rPr lang="en-US" sz="4800" b="1" dirty="0"/>
              <a:t>PIPELINE</a:t>
            </a:r>
            <a:endParaRPr lang="en-IN" sz="4800" b="1" dirty="0"/>
          </a:p>
        </p:txBody>
      </p:sp>
      <p:pic>
        <p:nvPicPr>
          <p:cNvPr id="8" name="Picture 7">
            <a:extLst>
              <a:ext uri="{FF2B5EF4-FFF2-40B4-BE49-F238E27FC236}">
                <a16:creationId xmlns:a16="http://schemas.microsoft.com/office/drawing/2014/main" id="{5698F025-0671-9081-8ED5-A1ECF49B76B6}"/>
              </a:ext>
            </a:extLst>
          </p:cNvPr>
          <p:cNvPicPr>
            <a:picLocks noChangeAspect="1"/>
          </p:cNvPicPr>
          <p:nvPr/>
        </p:nvPicPr>
        <p:blipFill>
          <a:blip r:embed="rId2"/>
          <a:stretch>
            <a:fillRect/>
          </a:stretch>
        </p:blipFill>
        <p:spPr>
          <a:xfrm>
            <a:off x="3120687" y="324466"/>
            <a:ext cx="9071313" cy="6320760"/>
          </a:xfrm>
          <a:prstGeom prst="rect">
            <a:avLst/>
          </a:prstGeom>
        </p:spPr>
      </p:pic>
    </p:spTree>
    <p:extLst>
      <p:ext uri="{BB962C8B-B14F-4D97-AF65-F5344CB8AC3E}">
        <p14:creationId xmlns:p14="http://schemas.microsoft.com/office/powerpoint/2010/main" val="3549879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EFA63-7A65-19F1-9423-90E3ADF40218}"/>
              </a:ext>
            </a:extLst>
          </p:cNvPr>
          <p:cNvSpPr>
            <a:spLocks noGrp="1"/>
          </p:cNvSpPr>
          <p:nvPr>
            <p:ph type="title"/>
          </p:nvPr>
        </p:nvSpPr>
        <p:spPr>
          <a:xfrm>
            <a:off x="389244" y="511277"/>
            <a:ext cx="6188536" cy="763638"/>
          </a:xfrm>
        </p:spPr>
        <p:txBody>
          <a:bodyPr>
            <a:normAutofit/>
          </a:bodyPr>
          <a:lstStyle/>
          <a:p>
            <a:r>
              <a:rPr lang="en-US" sz="4400" b="1" dirty="0"/>
              <a:t>DATA PREPROCESSING</a:t>
            </a:r>
            <a:endParaRPr lang="en-IN" sz="4400" b="1" dirty="0"/>
          </a:p>
        </p:txBody>
      </p:sp>
      <p:sp>
        <p:nvSpPr>
          <p:cNvPr id="5" name="TextBox 4">
            <a:extLst>
              <a:ext uri="{FF2B5EF4-FFF2-40B4-BE49-F238E27FC236}">
                <a16:creationId xmlns:a16="http://schemas.microsoft.com/office/drawing/2014/main" id="{08990267-27F4-7E6C-E75E-869258F1911A}"/>
              </a:ext>
            </a:extLst>
          </p:cNvPr>
          <p:cNvSpPr txBox="1"/>
          <p:nvPr/>
        </p:nvSpPr>
        <p:spPr>
          <a:xfrm>
            <a:off x="477737" y="1636045"/>
            <a:ext cx="2737412" cy="4093428"/>
          </a:xfrm>
          <a:prstGeom prst="rect">
            <a:avLst/>
          </a:prstGeom>
          <a:noFill/>
        </p:spPr>
        <p:txBody>
          <a:bodyPr wrap="square" rtlCol="0">
            <a:spAutoFit/>
          </a:bodyPr>
          <a:lstStyle/>
          <a:p>
            <a:pPr marL="342900" indent="-342900">
              <a:buAutoNum type="arabicPeriod"/>
            </a:pPr>
            <a:r>
              <a:rPr lang="en-US" sz="2000" b="1" dirty="0"/>
              <a:t>Feature Classification Sheet</a:t>
            </a:r>
          </a:p>
          <a:p>
            <a:endParaRPr lang="en-US" sz="1600" b="1" dirty="0"/>
          </a:p>
          <a:p>
            <a:r>
              <a:rPr lang="en-US" sz="1600" dirty="0"/>
              <a:t>We created a separate Excel sheet that </a:t>
            </a:r>
          </a:p>
          <a:p>
            <a:r>
              <a:rPr lang="en-US" sz="1600" dirty="0"/>
              <a:t>mapped every feature to its correct data type:</a:t>
            </a:r>
          </a:p>
          <a:p>
            <a:endParaRPr lang="en-US" sz="1600" dirty="0"/>
          </a:p>
          <a:p>
            <a:pPr lvl="1"/>
            <a:r>
              <a:rPr lang="en-US" sz="1600" b="1" dirty="0"/>
              <a:t>Cardinal</a:t>
            </a:r>
            <a:endParaRPr lang="en-US" sz="1600" dirty="0"/>
          </a:p>
          <a:p>
            <a:pPr lvl="1"/>
            <a:r>
              <a:rPr lang="en-US" sz="1600" b="1" dirty="0"/>
              <a:t>Nominal</a:t>
            </a:r>
            <a:endParaRPr lang="en-US" sz="1600" dirty="0"/>
          </a:p>
          <a:p>
            <a:pPr lvl="1"/>
            <a:r>
              <a:rPr lang="en-US" sz="1600" b="1" dirty="0"/>
              <a:t>Ordinal</a:t>
            </a:r>
            <a:endParaRPr lang="en-US" sz="1600" dirty="0"/>
          </a:p>
          <a:p>
            <a:pPr lvl="1"/>
            <a:r>
              <a:rPr lang="en-US" sz="1600" b="1" dirty="0"/>
              <a:t>Continuous (Ratio)</a:t>
            </a:r>
            <a:endParaRPr lang="en-US" sz="1600" dirty="0"/>
          </a:p>
          <a:p>
            <a:pPr lvl="1"/>
            <a:r>
              <a:rPr lang="en-US" sz="1600" b="1" dirty="0"/>
              <a:t>Continuous (Interval)</a:t>
            </a:r>
            <a:endParaRPr lang="en-US" sz="1600" dirty="0"/>
          </a:p>
          <a:p>
            <a:endParaRPr lang="en-IN" sz="2400" dirty="0"/>
          </a:p>
        </p:txBody>
      </p:sp>
      <p:sp>
        <p:nvSpPr>
          <p:cNvPr id="3" name="TextBox 2">
            <a:extLst>
              <a:ext uri="{FF2B5EF4-FFF2-40B4-BE49-F238E27FC236}">
                <a16:creationId xmlns:a16="http://schemas.microsoft.com/office/drawing/2014/main" id="{568C1E33-F581-D8CD-2F7E-95944712D822}"/>
              </a:ext>
            </a:extLst>
          </p:cNvPr>
          <p:cNvSpPr txBox="1"/>
          <p:nvPr/>
        </p:nvSpPr>
        <p:spPr>
          <a:xfrm>
            <a:off x="8190272" y="1605268"/>
            <a:ext cx="3893573" cy="5201424"/>
          </a:xfrm>
          <a:prstGeom prst="rect">
            <a:avLst/>
          </a:prstGeom>
          <a:noFill/>
        </p:spPr>
        <p:txBody>
          <a:bodyPr wrap="square" rtlCol="0">
            <a:spAutoFit/>
          </a:bodyPr>
          <a:lstStyle/>
          <a:p>
            <a:r>
              <a:rPr lang="en-US" sz="2000" b="1" dirty="0"/>
              <a:t>3. Missing Value Treatment</a:t>
            </a:r>
          </a:p>
          <a:p>
            <a:endParaRPr lang="en-US" sz="2400" b="1" dirty="0"/>
          </a:p>
          <a:p>
            <a:r>
              <a:rPr lang="en-US" sz="1600" dirty="0"/>
              <a:t>We used different imputation methods based on data type and distribution:</a:t>
            </a:r>
          </a:p>
          <a:p>
            <a:pPr lvl="1"/>
            <a:r>
              <a:rPr lang="en-US" sz="1600" b="1" dirty="0"/>
              <a:t>AGE</a:t>
            </a:r>
            <a:r>
              <a:rPr lang="en-US" sz="1600" dirty="0"/>
              <a:t> → </a:t>
            </a:r>
            <a:r>
              <a:rPr lang="en-US" sz="1600" i="1" dirty="0"/>
              <a:t>KNN Imputer</a:t>
            </a:r>
            <a:r>
              <a:rPr lang="en-US" sz="1600" dirty="0"/>
              <a:t> (because distribution is non-linear and correlates with other variables)</a:t>
            </a:r>
          </a:p>
          <a:p>
            <a:pPr lvl="1"/>
            <a:r>
              <a:rPr lang="en-US" sz="1600" b="1" dirty="0"/>
              <a:t>Other numerical columns</a:t>
            </a:r>
            <a:r>
              <a:rPr lang="en-US" sz="1600" dirty="0"/>
              <a:t> → </a:t>
            </a:r>
            <a:r>
              <a:rPr lang="en-US" sz="1600" i="1" dirty="0"/>
              <a:t>Mean Imputation</a:t>
            </a:r>
            <a:endParaRPr lang="en-US" sz="1600" dirty="0"/>
          </a:p>
          <a:p>
            <a:pPr lvl="1"/>
            <a:r>
              <a:rPr lang="en-US" sz="1600" b="1" dirty="0"/>
              <a:t>Categorical columns</a:t>
            </a:r>
            <a:r>
              <a:rPr lang="en-US" sz="1600" dirty="0"/>
              <a:t> → </a:t>
            </a:r>
            <a:r>
              <a:rPr lang="en-US" sz="1600" i="1" dirty="0"/>
              <a:t>Mode Imputation</a:t>
            </a:r>
            <a:endParaRPr lang="en-US" sz="1600" dirty="0"/>
          </a:p>
          <a:p>
            <a:pPr lvl="1"/>
            <a:r>
              <a:rPr lang="en-US" sz="1600" b="1" dirty="0"/>
              <a:t>Special Case: Marital Status</a:t>
            </a:r>
          </a:p>
          <a:p>
            <a:pPr lvl="1"/>
            <a:r>
              <a:rPr lang="en-US" sz="1600" dirty="0"/>
              <a:t>More than </a:t>
            </a:r>
            <a:r>
              <a:rPr lang="en-US" sz="1600" b="1" dirty="0"/>
              <a:t>38% values were missing</a:t>
            </a:r>
            <a:r>
              <a:rPr lang="en-US" sz="1600" dirty="0"/>
              <a:t>.</a:t>
            </a:r>
          </a:p>
          <a:p>
            <a:pPr lvl="1"/>
            <a:r>
              <a:rPr lang="en-US" sz="1600" dirty="0"/>
              <a:t>After temporarily converting "Unknown" → </a:t>
            </a:r>
            <a:r>
              <a:rPr lang="en-US" sz="1600" dirty="0" err="1"/>
              <a:t>NaN</a:t>
            </a:r>
            <a:r>
              <a:rPr lang="en-US" sz="1600" dirty="0"/>
              <a:t>,</a:t>
            </a:r>
            <a:br>
              <a:rPr lang="en-US" sz="1600" dirty="0"/>
            </a:br>
            <a:r>
              <a:rPr lang="en-US" sz="1600" dirty="0"/>
              <a:t>we filled the missing values </a:t>
            </a:r>
            <a:r>
              <a:rPr lang="en-US" sz="1600" b="1" dirty="0"/>
              <a:t>back with “Unknown”</a:t>
            </a:r>
            <a:r>
              <a:rPr lang="en-US" sz="1600" dirty="0"/>
              <a:t> to avoid distortion.</a:t>
            </a:r>
          </a:p>
        </p:txBody>
      </p:sp>
      <p:sp>
        <p:nvSpPr>
          <p:cNvPr id="4" name="TextBox 3">
            <a:extLst>
              <a:ext uri="{FF2B5EF4-FFF2-40B4-BE49-F238E27FC236}">
                <a16:creationId xmlns:a16="http://schemas.microsoft.com/office/drawing/2014/main" id="{F8C3019A-85E4-1C70-DF83-EC67120D67D0}"/>
              </a:ext>
            </a:extLst>
          </p:cNvPr>
          <p:cNvSpPr txBox="1"/>
          <p:nvPr/>
        </p:nvSpPr>
        <p:spPr>
          <a:xfrm>
            <a:off x="3542505" y="1636045"/>
            <a:ext cx="4552335" cy="5416868"/>
          </a:xfrm>
          <a:prstGeom prst="rect">
            <a:avLst/>
          </a:prstGeom>
          <a:noFill/>
        </p:spPr>
        <p:txBody>
          <a:bodyPr wrap="square" rtlCol="0">
            <a:spAutoFit/>
          </a:bodyPr>
          <a:lstStyle/>
          <a:p>
            <a:r>
              <a:rPr lang="en-US" sz="2000" b="1" dirty="0"/>
              <a:t>2. Handling Incorrect or Hidden Missing Values</a:t>
            </a:r>
          </a:p>
          <a:p>
            <a:endParaRPr lang="en-US" sz="1400" b="1" dirty="0"/>
          </a:p>
          <a:p>
            <a:r>
              <a:rPr lang="en-US" sz="1400" b="1" dirty="0"/>
              <a:t>AGE:</a:t>
            </a:r>
            <a:endParaRPr lang="en-US" sz="1400" dirty="0"/>
          </a:p>
          <a:p>
            <a:pPr lvl="1"/>
            <a:r>
              <a:rPr lang="en-US" sz="1400" dirty="0"/>
              <a:t>Continuous interval feature containing invalid entries with value </a:t>
            </a:r>
            <a:r>
              <a:rPr lang="en-US" sz="1400" b="1" dirty="0"/>
              <a:t>0</a:t>
            </a:r>
            <a:endParaRPr lang="en-US" sz="1400" dirty="0"/>
          </a:p>
          <a:p>
            <a:pPr lvl="1"/>
            <a:r>
              <a:rPr lang="en-US" sz="1400" dirty="0"/>
              <a:t>Since 0 is not a valid age and wasn’t treated as missing, all 0s were replaced with </a:t>
            </a:r>
            <a:r>
              <a:rPr lang="en-US" sz="1400" b="1" dirty="0" err="1"/>
              <a:t>NaN</a:t>
            </a:r>
            <a:endParaRPr lang="en-US" sz="1400" b="1" dirty="0"/>
          </a:p>
          <a:p>
            <a:pPr lvl="1"/>
            <a:endParaRPr lang="en-US" sz="1400" dirty="0"/>
          </a:p>
          <a:p>
            <a:r>
              <a:rPr lang="en-US" sz="1400" b="1" dirty="0"/>
              <a:t>Marital Status:</a:t>
            </a:r>
            <a:endParaRPr lang="en-US" sz="1400" dirty="0"/>
          </a:p>
          <a:p>
            <a:pPr lvl="1"/>
            <a:r>
              <a:rPr lang="en-US" sz="1400" dirty="0"/>
              <a:t>Some rows were labeled as </a:t>
            </a:r>
            <a:r>
              <a:rPr lang="en-US" sz="1400" b="1" dirty="0"/>
              <a:t>"Unknown"</a:t>
            </a:r>
            <a:r>
              <a:rPr lang="en-US" sz="1400" dirty="0"/>
              <a:t>, representing missing information</a:t>
            </a:r>
          </a:p>
          <a:p>
            <a:pPr lvl="1"/>
            <a:r>
              <a:rPr lang="en-US" sz="1400" dirty="0"/>
              <a:t>These were not automatically detected as missing values, so "Unknown" was replaced with </a:t>
            </a:r>
            <a:r>
              <a:rPr lang="en-US" sz="1400" b="1" dirty="0" err="1"/>
              <a:t>NaN</a:t>
            </a:r>
            <a:endParaRPr lang="en-US" sz="1400" b="1" dirty="0"/>
          </a:p>
          <a:p>
            <a:pPr lvl="1"/>
            <a:endParaRPr lang="en-US" sz="1400" dirty="0"/>
          </a:p>
          <a:p>
            <a:r>
              <a:rPr lang="en-US" sz="1400" b="1" dirty="0"/>
              <a:t>Handset Price:</a:t>
            </a:r>
            <a:endParaRPr lang="en-US" sz="1400" dirty="0"/>
          </a:p>
          <a:p>
            <a:pPr lvl="1"/>
            <a:r>
              <a:rPr lang="en-US" sz="1400" dirty="0"/>
              <a:t>A continuous interval variable that also contained </a:t>
            </a:r>
            <a:r>
              <a:rPr lang="en-US" sz="1400" b="1" dirty="0"/>
              <a:t>"Unknown"</a:t>
            </a:r>
            <a:r>
              <a:rPr lang="en-US" sz="1400" dirty="0"/>
              <a:t> entries</a:t>
            </a:r>
          </a:p>
          <a:p>
            <a:pPr lvl="1"/>
            <a:r>
              <a:rPr lang="en-US" sz="1400" dirty="0"/>
              <a:t>These hidden missing values were standardized by converting "Unknown" to </a:t>
            </a:r>
            <a:r>
              <a:rPr lang="en-US" sz="1400" b="1" dirty="0" err="1"/>
              <a:t>NaN</a:t>
            </a:r>
            <a:endParaRPr lang="en-US" sz="1400" dirty="0"/>
          </a:p>
          <a:p>
            <a:endParaRPr lang="en-IN" dirty="0"/>
          </a:p>
        </p:txBody>
      </p:sp>
    </p:spTree>
    <p:extLst>
      <p:ext uri="{BB962C8B-B14F-4D97-AF65-F5344CB8AC3E}">
        <p14:creationId xmlns:p14="http://schemas.microsoft.com/office/powerpoint/2010/main" val="38989419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7D768-5703-41EB-930D-A1019A3991D2}"/>
              </a:ext>
            </a:extLst>
          </p:cNvPr>
          <p:cNvSpPr>
            <a:spLocks noGrp="1"/>
          </p:cNvSpPr>
          <p:nvPr>
            <p:ph type="title"/>
          </p:nvPr>
        </p:nvSpPr>
        <p:spPr>
          <a:xfrm>
            <a:off x="476864" y="570271"/>
            <a:ext cx="9246369" cy="743973"/>
          </a:xfrm>
        </p:spPr>
        <p:txBody>
          <a:bodyPr>
            <a:normAutofit/>
          </a:bodyPr>
          <a:lstStyle/>
          <a:p>
            <a:r>
              <a:rPr lang="en-IN" sz="4000" b="1" dirty="0"/>
              <a:t>EXPLORATORY DATA ANALYSIS (EDA)</a:t>
            </a:r>
          </a:p>
        </p:txBody>
      </p:sp>
      <p:sp>
        <p:nvSpPr>
          <p:cNvPr id="5" name="TextBox 4">
            <a:extLst>
              <a:ext uri="{FF2B5EF4-FFF2-40B4-BE49-F238E27FC236}">
                <a16:creationId xmlns:a16="http://schemas.microsoft.com/office/drawing/2014/main" id="{50191AC5-C29E-A6FA-9428-684BD9FB3A5D}"/>
              </a:ext>
            </a:extLst>
          </p:cNvPr>
          <p:cNvSpPr txBox="1"/>
          <p:nvPr/>
        </p:nvSpPr>
        <p:spPr>
          <a:xfrm>
            <a:off x="575185" y="1430166"/>
            <a:ext cx="4911213" cy="2677656"/>
          </a:xfrm>
          <a:prstGeom prst="rect">
            <a:avLst/>
          </a:prstGeom>
          <a:noFill/>
        </p:spPr>
        <p:txBody>
          <a:bodyPr wrap="square" rtlCol="0">
            <a:spAutoFit/>
          </a:bodyPr>
          <a:lstStyle/>
          <a:p>
            <a:pPr marL="342900" indent="-342900">
              <a:buAutoNum type="arabicPeriod"/>
            </a:pPr>
            <a:r>
              <a:rPr lang="en-IN" sz="2400" b="1" dirty="0"/>
              <a:t>Graphical Analysis</a:t>
            </a:r>
          </a:p>
          <a:p>
            <a:endParaRPr lang="en-IN" sz="1600" b="1" dirty="0"/>
          </a:p>
          <a:p>
            <a:r>
              <a:rPr lang="en-IN" sz="1600" dirty="0"/>
              <a:t>We performed:</a:t>
            </a:r>
          </a:p>
          <a:p>
            <a:r>
              <a:rPr lang="en-IN" sz="1600" b="1" dirty="0"/>
              <a:t>Univariate Analysis</a:t>
            </a:r>
            <a:r>
              <a:rPr lang="en-IN" sz="1600" dirty="0"/>
              <a:t> → bar plots, KDE plots</a:t>
            </a:r>
          </a:p>
          <a:p>
            <a:r>
              <a:rPr lang="en-IN" sz="1600" b="1" dirty="0"/>
              <a:t>Bivariate Analysis</a:t>
            </a:r>
            <a:r>
              <a:rPr lang="en-IN" sz="1600" dirty="0"/>
              <a:t> → bar charts, box plots</a:t>
            </a:r>
          </a:p>
          <a:p>
            <a:r>
              <a:rPr lang="en-IN" sz="1600" b="1" dirty="0"/>
              <a:t>Multivariate Analysis</a:t>
            </a:r>
            <a:r>
              <a:rPr lang="en-IN" sz="1600" dirty="0"/>
              <a:t> → heatmaps</a:t>
            </a:r>
          </a:p>
          <a:p>
            <a:r>
              <a:rPr lang="en-IN" sz="1600" dirty="0"/>
              <a:t>This helped us understand distribution, skewness, relationships, and trends</a:t>
            </a:r>
            <a:r>
              <a:rPr lang="en-IN" sz="2400" dirty="0"/>
              <a:t>.</a:t>
            </a:r>
          </a:p>
          <a:p>
            <a:endParaRPr lang="en-IN" sz="2400" dirty="0"/>
          </a:p>
        </p:txBody>
      </p:sp>
      <p:sp>
        <p:nvSpPr>
          <p:cNvPr id="3" name="TextBox 2">
            <a:extLst>
              <a:ext uri="{FF2B5EF4-FFF2-40B4-BE49-F238E27FC236}">
                <a16:creationId xmlns:a16="http://schemas.microsoft.com/office/drawing/2014/main" id="{D9044E33-8C38-4F84-FA54-07A883E10FA4}"/>
              </a:ext>
            </a:extLst>
          </p:cNvPr>
          <p:cNvSpPr txBox="1"/>
          <p:nvPr/>
        </p:nvSpPr>
        <p:spPr>
          <a:xfrm>
            <a:off x="575184" y="4196727"/>
            <a:ext cx="4911213" cy="2462213"/>
          </a:xfrm>
          <a:prstGeom prst="rect">
            <a:avLst/>
          </a:prstGeom>
          <a:noFill/>
        </p:spPr>
        <p:txBody>
          <a:bodyPr wrap="square" rtlCol="0">
            <a:spAutoFit/>
          </a:bodyPr>
          <a:lstStyle/>
          <a:p>
            <a:pPr marL="342900" indent="-342900">
              <a:buAutoNum type="arabicPeriod" startAt="2"/>
            </a:pPr>
            <a:r>
              <a:rPr lang="en-US" sz="2400" b="1" dirty="0"/>
              <a:t>Correlation Analysis</a:t>
            </a:r>
          </a:p>
          <a:p>
            <a:endParaRPr lang="en-US" sz="1600" b="1" dirty="0"/>
          </a:p>
          <a:p>
            <a:r>
              <a:rPr lang="en-US" sz="1600" dirty="0"/>
              <a:t>We generated a full correlation heatmap to identify:</a:t>
            </a:r>
          </a:p>
          <a:p>
            <a:r>
              <a:rPr lang="en-US" sz="1600" dirty="0"/>
              <a:t>Highly correlated features</a:t>
            </a:r>
          </a:p>
          <a:p>
            <a:r>
              <a:rPr lang="en-US" sz="1600" dirty="0"/>
              <a:t>Candidate features for merging (in feature engineering)</a:t>
            </a:r>
          </a:p>
          <a:p>
            <a:r>
              <a:rPr lang="en-US" sz="1600" dirty="0"/>
              <a:t>Possible multicollinearity issues</a:t>
            </a:r>
          </a:p>
          <a:p>
            <a:endParaRPr lang="en-IN" dirty="0"/>
          </a:p>
        </p:txBody>
      </p:sp>
      <p:sp>
        <p:nvSpPr>
          <p:cNvPr id="4" name="TextBox 3">
            <a:extLst>
              <a:ext uri="{FF2B5EF4-FFF2-40B4-BE49-F238E27FC236}">
                <a16:creationId xmlns:a16="http://schemas.microsoft.com/office/drawing/2014/main" id="{751BE30B-1A3E-3B35-4A41-FADC0011E17A}"/>
              </a:ext>
            </a:extLst>
          </p:cNvPr>
          <p:cNvSpPr txBox="1"/>
          <p:nvPr/>
        </p:nvSpPr>
        <p:spPr>
          <a:xfrm>
            <a:off x="7304578" y="1454319"/>
            <a:ext cx="4051679" cy="800219"/>
          </a:xfrm>
          <a:prstGeom prst="rect">
            <a:avLst/>
          </a:prstGeom>
          <a:noFill/>
        </p:spPr>
        <p:txBody>
          <a:bodyPr wrap="square" rtlCol="0">
            <a:spAutoFit/>
          </a:bodyPr>
          <a:lstStyle/>
          <a:p>
            <a:r>
              <a:rPr lang="en-IN" sz="2800" b="1" dirty="0"/>
              <a:t>3. Outlier Treatment </a:t>
            </a:r>
          </a:p>
          <a:p>
            <a:endParaRPr lang="en-IN" dirty="0"/>
          </a:p>
        </p:txBody>
      </p:sp>
      <p:sp>
        <p:nvSpPr>
          <p:cNvPr id="6" name="TextBox 5">
            <a:extLst>
              <a:ext uri="{FF2B5EF4-FFF2-40B4-BE49-F238E27FC236}">
                <a16:creationId xmlns:a16="http://schemas.microsoft.com/office/drawing/2014/main" id="{03D0FA7A-58E2-2B21-41A6-F46D1CF267A5}"/>
              </a:ext>
            </a:extLst>
          </p:cNvPr>
          <p:cNvSpPr txBox="1"/>
          <p:nvPr/>
        </p:nvSpPr>
        <p:spPr>
          <a:xfrm>
            <a:off x="5859631" y="1996124"/>
            <a:ext cx="3795250" cy="4401205"/>
          </a:xfrm>
          <a:prstGeom prst="rect">
            <a:avLst/>
          </a:prstGeom>
          <a:noFill/>
        </p:spPr>
        <p:txBody>
          <a:bodyPr wrap="square" rtlCol="0">
            <a:spAutoFit/>
          </a:bodyPr>
          <a:lstStyle/>
          <a:p>
            <a:endParaRPr lang="en-IN" dirty="0"/>
          </a:p>
          <a:p>
            <a:r>
              <a:rPr lang="en-US" b="1" dirty="0"/>
              <a:t>(1) Sparse vs Dense Data Treatment</a:t>
            </a:r>
          </a:p>
          <a:p>
            <a:r>
              <a:rPr lang="en-US" sz="1600" dirty="0"/>
              <a:t>Some features had many repeated values (mode dominating).</a:t>
            </a:r>
          </a:p>
          <a:p>
            <a:r>
              <a:rPr lang="en-US" sz="1600" dirty="0"/>
              <a:t>Normal IQR would get biased due to heavy clustering.</a:t>
            </a:r>
          </a:p>
          <a:p>
            <a:r>
              <a:rPr lang="en-US" sz="1600" dirty="0"/>
              <a:t>So we divided the data into:</a:t>
            </a:r>
          </a:p>
          <a:p>
            <a:r>
              <a:rPr lang="en-US" sz="1600" b="1" dirty="0"/>
              <a:t>Dense Data</a:t>
            </a:r>
          </a:p>
          <a:p>
            <a:r>
              <a:rPr lang="en-US" sz="1600" dirty="0"/>
              <a:t>Well-distributed values</a:t>
            </a:r>
          </a:p>
          <a:p>
            <a:r>
              <a:rPr lang="en-US" sz="1600" dirty="0"/>
              <a:t>Applied </a:t>
            </a:r>
            <a:r>
              <a:rPr lang="en-US" sz="1600" b="1" dirty="0"/>
              <a:t>normal 1.5×IQR</a:t>
            </a:r>
            <a:r>
              <a:rPr lang="en-US" sz="1600" dirty="0"/>
              <a:t> rule</a:t>
            </a:r>
          </a:p>
          <a:p>
            <a:r>
              <a:rPr lang="en-US" sz="1600" b="1" dirty="0"/>
              <a:t>Sparse Data</a:t>
            </a:r>
          </a:p>
          <a:p>
            <a:r>
              <a:rPr lang="en-US" sz="1600" dirty="0"/>
              <a:t>Too many repeated values</a:t>
            </a:r>
          </a:p>
          <a:p>
            <a:r>
              <a:rPr lang="en-US" sz="1600" dirty="0"/>
              <a:t>We isolated the mode</a:t>
            </a:r>
          </a:p>
          <a:p>
            <a:r>
              <a:rPr lang="en-US" sz="1600" dirty="0"/>
              <a:t>Applied IQR only on the </a:t>
            </a:r>
            <a:r>
              <a:rPr lang="en-US" sz="1600" i="1" dirty="0"/>
              <a:t>remaining</a:t>
            </a:r>
            <a:r>
              <a:rPr lang="en-US" sz="1600" dirty="0"/>
              <a:t> data to prevent distortion</a:t>
            </a:r>
          </a:p>
          <a:p>
            <a:endParaRPr lang="en-IN" dirty="0"/>
          </a:p>
        </p:txBody>
      </p:sp>
      <p:sp>
        <p:nvSpPr>
          <p:cNvPr id="7" name="TextBox 6">
            <a:extLst>
              <a:ext uri="{FF2B5EF4-FFF2-40B4-BE49-F238E27FC236}">
                <a16:creationId xmlns:a16="http://schemas.microsoft.com/office/drawing/2014/main" id="{3E3E25A4-E7F0-E92E-E9D3-27618C530CD6}"/>
              </a:ext>
            </a:extLst>
          </p:cNvPr>
          <p:cNvSpPr txBox="1"/>
          <p:nvPr/>
        </p:nvSpPr>
        <p:spPr>
          <a:xfrm>
            <a:off x="9654882" y="2254538"/>
            <a:ext cx="2537118" cy="2862322"/>
          </a:xfrm>
          <a:prstGeom prst="rect">
            <a:avLst/>
          </a:prstGeom>
          <a:noFill/>
        </p:spPr>
        <p:txBody>
          <a:bodyPr wrap="square" rtlCol="0">
            <a:spAutoFit/>
          </a:bodyPr>
          <a:lstStyle/>
          <a:p>
            <a:r>
              <a:rPr lang="en-US" b="1" dirty="0"/>
              <a:t>(2) Capping Instead of Removing Outliers</a:t>
            </a:r>
          </a:p>
          <a:p>
            <a:r>
              <a:rPr lang="en-US" dirty="0"/>
              <a:t>Instead of dropping outliers (loss of data), we replaced them:</a:t>
            </a:r>
          </a:p>
          <a:p>
            <a:r>
              <a:rPr lang="en-US" dirty="0"/>
              <a:t>Upper outliers → </a:t>
            </a:r>
            <a:r>
              <a:rPr lang="en-US" b="1" dirty="0"/>
              <a:t>1.25 × Upper Bound</a:t>
            </a:r>
            <a:endParaRPr lang="en-US" dirty="0"/>
          </a:p>
          <a:p>
            <a:r>
              <a:rPr lang="en-US" dirty="0"/>
              <a:t>Lower outliers → </a:t>
            </a:r>
            <a:r>
              <a:rPr lang="en-US" b="1" dirty="0"/>
              <a:t>0.75 × Lower Bound</a:t>
            </a:r>
            <a:endParaRPr lang="en-US" dirty="0"/>
          </a:p>
          <a:p>
            <a:endParaRPr lang="en-IN" dirty="0"/>
          </a:p>
        </p:txBody>
      </p:sp>
    </p:spTree>
    <p:extLst>
      <p:ext uri="{BB962C8B-B14F-4D97-AF65-F5344CB8AC3E}">
        <p14:creationId xmlns:p14="http://schemas.microsoft.com/office/powerpoint/2010/main" val="1238885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1229F-69AD-D32B-D13F-429598AB2A9B}"/>
              </a:ext>
            </a:extLst>
          </p:cNvPr>
          <p:cNvSpPr>
            <a:spLocks noGrp="1"/>
          </p:cNvSpPr>
          <p:nvPr>
            <p:ph type="title"/>
          </p:nvPr>
        </p:nvSpPr>
        <p:spPr>
          <a:xfrm>
            <a:off x="635049" y="383458"/>
            <a:ext cx="1931169" cy="589936"/>
          </a:xfrm>
        </p:spPr>
        <p:txBody>
          <a:bodyPr>
            <a:normAutofit fontScale="90000"/>
          </a:bodyPr>
          <a:lstStyle/>
          <a:p>
            <a:r>
              <a:rPr lang="en-US" dirty="0"/>
              <a:t> </a:t>
            </a:r>
            <a:r>
              <a:rPr lang="en-US" sz="4400" b="1" dirty="0"/>
              <a:t>PLOTS</a:t>
            </a:r>
            <a:endParaRPr lang="en-IN" sz="4400" b="1" dirty="0"/>
          </a:p>
        </p:txBody>
      </p:sp>
      <p:pic>
        <p:nvPicPr>
          <p:cNvPr id="10" name="Picture 9">
            <a:extLst>
              <a:ext uri="{FF2B5EF4-FFF2-40B4-BE49-F238E27FC236}">
                <a16:creationId xmlns:a16="http://schemas.microsoft.com/office/drawing/2014/main" id="{9BD65EB3-945D-4CB1-7063-6D2DE1D9C4DD}"/>
              </a:ext>
            </a:extLst>
          </p:cNvPr>
          <p:cNvPicPr>
            <a:picLocks noChangeAspect="1"/>
          </p:cNvPicPr>
          <p:nvPr/>
        </p:nvPicPr>
        <p:blipFill>
          <a:blip r:embed="rId2"/>
          <a:stretch>
            <a:fillRect/>
          </a:stretch>
        </p:blipFill>
        <p:spPr>
          <a:xfrm>
            <a:off x="4875658" y="1527625"/>
            <a:ext cx="7075313" cy="4529047"/>
          </a:xfrm>
          <a:prstGeom prst="rect">
            <a:avLst/>
          </a:prstGeom>
        </p:spPr>
      </p:pic>
      <p:pic>
        <p:nvPicPr>
          <p:cNvPr id="4" name="Picture 3">
            <a:extLst>
              <a:ext uri="{FF2B5EF4-FFF2-40B4-BE49-F238E27FC236}">
                <a16:creationId xmlns:a16="http://schemas.microsoft.com/office/drawing/2014/main" id="{C1D3D2A7-5866-B1A2-F33F-FACA34EA356D}"/>
              </a:ext>
            </a:extLst>
          </p:cNvPr>
          <p:cNvPicPr>
            <a:picLocks noChangeAspect="1"/>
          </p:cNvPicPr>
          <p:nvPr/>
        </p:nvPicPr>
        <p:blipFill>
          <a:blip r:embed="rId3"/>
          <a:stretch>
            <a:fillRect/>
          </a:stretch>
        </p:blipFill>
        <p:spPr>
          <a:xfrm>
            <a:off x="635049" y="1478472"/>
            <a:ext cx="3632151" cy="4681438"/>
          </a:xfrm>
          <a:prstGeom prst="rect">
            <a:avLst/>
          </a:prstGeom>
        </p:spPr>
      </p:pic>
    </p:spTree>
    <p:extLst>
      <p:ext uri="{BB962C8B-B14F-4D97-AF65-F5344CB8AC3E}">
        <p14:creationId xmlns:p14="http://schemas.microsoft.com/office/powerpoint/2010/main" val="22955569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4E05C3A-93DF-34A2-AC78-7A585EFC9357}"/>
              </a:ext>
            </a:extLst>
          </p:cNvPr>
          <p:cNvSpPr txBox="1"/>
          <p:nvPr/>
        </p:nvSpPr>
        <p:spPr>
          <a:xfrm>
            <a:off x="607142" y="424934"/>
            <a:ext cx="5705168" cy="707886"/>
          </a:xfrm>
          <a:prstGeom prst="rect">
            <a:avLst/>
          </a:prstGeom>
          <a:noFill/>
        </p:spPr>
        <p:txBody>
          <a:bodyPr wrap="square">
            <a:spAutoFit/>
          </a:bodyPr>
          <a:lstStyle/>
          <a:p>
            <a:r>
              <a:rPr lang="en-IN" sz="4000" b="1" dirty="0"/>
              <a:t>FEATURE ENGINEERING</a:t>
            </a:r>
          </a:p>
        </p:txBody>
      </p:sp>
      <p:sp>
        <p:nvSpPr>
          <p:cNvPr id="7" name="TextBox 6">
            <a:extLst>
              <a:ext uri="{FF2B5EF4-FFF2-40B4-BE49-F238E27FC236}">
                <a16:creationId xmlns:a16="http://schemas.microsoft.com/office/drawing/2014/main" id="{D278A2A2-6AB8-20F4-2811-8046748BC0FE}"/>
              </a:ext>
            </a:extLst>
          </p:cNvPr>
          <p:cNvSpPr txBox="1"/>
          <p:nvPr/>
        </p:nvSpPr>
        <p:spPr>
          <a:xfrm>
            <a:off x="607142" y="1322896"/>
            <a:ext cx="4053349" cy="4555093"/>
          </a:xfrm>
          <a:prstGeom prst="rect">
            <a:avLst/>
          </a:prstGeom>
          <a:noFill/>
        </p:spPr>
        <p:txBody>
          <a:bodyPr wrap="square" rtlCol="0">
            <a:spAutoFit/>
          </a:bodyPr>
          <a:lstStyle/>
          <a:p>
            <a:pPr marL="342900" indent="-342900">
              <a:buAutoNum type="arabicPeriod"/>
            </a:pPr>
            <a:r>
              <a:rPr lang="en-US" sz="2800" b="1" dirty="0"/>
              <a:t>Feature Generation</a:t>
            </a:r>
          </a:p>
          <a:p>
            <a:endParaRPr lang="en-US" b="1" dirty="0"/>
          </a:p>
          <a:p>
            <a:r>
              <a:rPr lang="en-US" sz="1600" dirty="0"/>
              <a:t>Based on EDA and correlation analysis, we derived new and more meaningful features:</a:t>
            </a:r>
          </a:p>
          <a:p>
            <a:r>
              <a:rPr lang="en-US" sz="1600" b="1" dirty="0" err="1"/>
              <a:t>BlockedCalls</a:t>
            </a:r>
            <a:r>
              <a:rPr lang="en-US" sz="1600" b="1" dirty="0"/>
              <a:t> + </a:t>
            </a:r>
            <a:r>
              <a:rPr lang="en-US" sz="1600" b="1" dirty="0" err="1"/>
              <a:t>UnansweredCalls</a:t>
            </a:r>
            <a:r>
              <a:rPr lang="en-US" sz="1600" dirty="0"/>
              <a:t> → merged into a new single feature</a:t>
            </a:r>
          </a:p>
          <a:p>
            <a:r>
              <a:rPr lang="en-US" sz="1600" b="1" dirty="0" err="1"/>
              <a:t>MonthlyMins</a:t>
            </a:r>
            <a:r>
              <a:rPr lang="en-US" sz="1600" b="1" dirty="0"/>
              <a:t> + </a:t>
            </a:r>
            <a:r>
              <a:rPr lang="en-US" sz="1600" b="1" dirty="0" err="1"/>
              <a:t>MonthlyRevenue</a:t>
            </a:r>
            <a:r>
              <a:rPr lang="en-US" sz="1600" dirty="0"/>
              <a:t> → combined to capture customer usage intensity</a:t>
            </a:r>
          </a:p>
          <a:p>
            <a:r>
              <a:rPr lang="en-US" sz="1600" b="1" dirty="0" err="1"/>
              <a:t>RetentionOfferUnAccepted</a:t>
            </a:r>
            <a:endParaRPr lang="en-US" sz="1600" dirty="0"/>
          </a:p>
          <a:p>
            <a:pPr lvl="1"/>
            <a:r>
              <a:rPr lang="en-US" sz="1600" dirty="0"/>
              <a:t>A derived variable indicating customers who </a:t>
            </a:r>
            <a:r>
              <a:rPr lang="en-US" sz="1600" i="1" dirty="0"/>
              <a:t>did not</a:t>
            </a:r>
            <a:r>
              <a:rPr lang="en-US" sz="1600" dirty="0"/>
              <a:t> accept retention offers</a:t>
            </a:r>
          </a:p>
          <a:p>
            <a:r>
              <a:rPr lang="en-US" sz="1600" dirty="0"/>
              <a:t>These new features increased the predictive power of the model.</a:t>
            </a:r>
          </a:p>
          <a:p>
            <a:endParaRPr lang="en-IN" sz="2000" dirty="0"/>
          </a:p>
        </p:txBody>
      </p:sp>
      <p:sp>
        <p:nvSpPr>
          <p:cNvPr id="2" name="TextBox 1">
            <a:extLst>
              <a:ext uri="{FF2B5EF4-FFF2-40B4-BE49-F238E27FC236}">
                <a16:creationId xmlns:a16="http://schemas.microsoft.com/office/drawing/2014/main" id="{C1A5A05B-4249-F755-1DB3-9ACA3DBDA588}"/>
              </a:ext>
            </a:extLst>
          </p:cNvPr>
          <p:cNvSpPr txBox="1"/>
          <p:nvPr/>
        </p:nvSpPr>
        <p:spPr>
          <a:xfrm>
            <a:off x="6489289" y="1322896"/>
            <a:ext cx="4955457" cy="523220"/>
          </a:xfrm>
          <a:prstGeom prst="rect">
            <a:avLst/>
          </a:prstGeom>
          <a:noFill/>
        </p:spPr>
        <p:txBody>
          <a:bodyPr wrap="square" rtlCol="0">
            <a:spAutoFit/>
          </a:bodyPr>
          <a:lstStyle/>
          <a:p>
            <a:r>
              <a:rPr lang="en-IN" sz="2800" b="1" dirty="0"/>
              <a:t>2. Encoding Techniques</a:t>
            </a:r>
          </a:p>
        </p:txBody>
      </p:sp>
      <p:sp>
        <p:nvSpPr>
          <p:cNvPr id="4" name="TextBox 3">
            <a:extLst>
              <a:ext uri="{FF2B5EF4-FFF2-40B4-BE49-F238E27FC236}">
                <a16:creationId xmlns:a16="http://schemas.microsoft.com/office/drawing/2014/main" id="{D1111E8D-3FFA-D091-E600-6F776F76C3BB}"/>
              </a:ext>
            </a:extLst>
          </p:cNvPr>
          <p:cNvSpPr txBox="1"/>
          <p:nvPr/>
        </p:nvSpPr>
        <p:spPr>
          <a:xfrm>
            <a:off x="5009536" y="2036192"/>
            <a:ext cx="2605548" cy="4708981"/>
          </a:xfrm>
          <a:prstGeom prst="rect">
            <a:avLst/>
          </a:prstGeom>
          <a:noFill/>
        </p:spPr>
        <p:txBody>
          <a:bodyPr wrap="square" rtlCol="0">
            <a:spAutoFit/>
          </a:bodyPr>
          <a:lstStyle/>
          <a:p>
            <a:r>
              <a:rPr lang="en-IN" sz="2000" b="1" dirty="0"/>
              <a:t>Handset &amp; Handset Model Encoding</a:t>
            </a:r>
          </a:p>
          <a:p>
            <a:endParaRPr lang="en-IN" dirty="0"/>
          </a:p>
          <a:p>
            <a:r>
              <a:rPr lang="en-IN" sz="1600" dirty="0"/>
              <a:t>These features contained integers representing categories.</a:t>
            </a:r>
          </a:p>
          <a:p>
            <a:r>
              <a:rPr lang="en-IN" sz="1600" dirty="0"/>
              <a:t>Value </a:t>
            </a:r>
            <a:r>
              <a:rPr lang="en-IN" sz="1600" b="1" dirty="0"/>
              <a:t>“1”</a:t>
            </a:r>
            <a:r>
              <a:rPr lang="en-IN" sz="1600" dirty="0"/>
              <a:t> dominated both columns.</a:t>
            </a:r>
          </a:p>
          <a:p>
            <a:r>
              <a:rPr lang="en-IN" sz="1600" b="1" dirty="0"/>
              <a:t>Action:</a:t>
            </a:r>
            <a:r>
              <a:rPr lang="en-IN" sz="1600" dirty="0"/>
              <a:t> Replaced “1” with </a:t>
            </a:r>
            <a:r>
              <a:rPr lang="en-IN" sz="1600" i="1" dirty="0"/>
              <a:t>Handset Model 1</a:t>
            </a:r>
            <a:r>
              <a:rPr lang="en-IN" sz="1600" dirty="0"/>
              <a:t> and </a:t>
            </a:r>
            <a:r>
              <a:rPr lang="en-IN" sz="1600" i="1" dirty="0"/>
              <a:t>Handset 1</a:t>
            </a:r>
            <a:r>
              <a:rPr lang="en-IN" sz="1600" dirty="0"/>
              <a:t>; grouped all other values into </a:t>
            </a:r>
            <a:r>
              <a:rPr lang="en-IN" sz="1600" i="1" dirty="0"/>
              <a:t>Handset Model 2</a:t>
            </a:r>
            <a:r>
              <a:rPr lang="en-IN" sz="1600" dirty="0"/>
              <a:t> and </a:t>
            </a:r>
            <a:r>
              <a:rPr lang="en-IN" sz="1600" i="1" dirty="0"/>
              <a:t>Handset 2</a:t>
            </a:r>
            <a:r>
              <a:rPr lang="en-IN" sz="1600" dirty="0"/>
              <a:t>.</a:t>
            </a:r>
          </a:p>
          <a:p>
            <a:r>
              <a:rPr lang="en-IN" sz="1600" dirty="0"/>
              <a:t>Result: Reduced noise and improved interpretability.</a:t>
            </a:r>
          </a:p>
          <a:p>
            <a:endParaRPr lang="en-IN" dirty="0"/>
          </a:p>
        </p:txBody>
      </p:sp>
      <p:sp>
        <p:nvSpPr>
          <p:cNvPr id="5" name="TextBox 4">
            <a:extLst>
              <a:ext uri="{FF2B5EF4-FFF2-40B4-BE49-F238E27FC236}">
                <a16:creationId xmlns:a16="http://schemas.microsoft.com/office/drawing/2014/main" id="{A0814704-484A-4410-ACA2-6E69CDD3E91B}"/>
              </a:ext>
            </a:extLst>
          </p:cNvPr>
          <p:cNvSpPr txBox="1"/>
          <p:nvPr/>
        </p:nvSpPr>
        <p:spPr>
          <a:xfrm>
            <a:off x="7715864" y="2037106"/>
            <a:ext cx="2300748" cy="2708434"/>
          </a:xfrm>
          <a:prstGeom prst="rect">
            <a:avLst/>
          </a:prstGeom>
          <a:noFill/>
        </p:spPr>
        <p:txBody>
          <a:bodyPr wrap="square" rtlCol="0">
            <a:spAutoFit/>
          </a:bodyPr>
          <a:lstStyle/>
          <a:p>
            <a:r>
              <a:rPr lang="en-US" sz="2000" b="1" dirty="0"/>
              <a:t>Binary Encoding</a:t>
            </a:r>
          </a:p>
          <a:p>
            <a:endParaRPr lang="en-US" sz="2000" dirty="0"/>
          </a:p>
          <a:p>
            <a:r>
              <a:rPr lang="en-US" sz="1600" dirty="0"/>
              <a:t>Applied to categorical variables with only </a:t>
            </a:r>
            <a:r>
              <a:rPr lang="en-US" sz="1600" b="1" dirty="0"/>
              <a:t>two classes</a:t>
            </a:r>
            <a:r>
              <a:rPr lang="en-US" sz="1600" dirty="0"/>
              <a:t>.</a:t>
            </a:r>
          </a:p>
          <a:p>
            <a:r>
              <a:rPr lang="en-US" sz="1600" dirty="0"/>
              <a:t>Helps reduce dimensionality and avoids unnecessary one-hot encoding.</a:t>
            </a:r>
          </a:p>
          <a:p>
            <a:endParaRPr lang="en-IN" dirty="0"/>
          </a:p>
        </p:txBody>
      </p:sp>
      <p:sp>
        <p:nvSpPr>
          <p:cNvPr id="8" name="TextBox 7">
            <a:extLst>
              <a:ext uri="{FF2B5EF4-FFF2-40B4-BE49-F238E27FC236}">
                <a16:creationId xmlns:a16="http://schemas.microsoft.com/office/drawing/2014/main" id="{96AEC205-B28E-54E3-2A61-1F450A993362}"/>
              </a:ext>
            </a:extLst>
          </p:cNvPr>
          <p:cNvSpPr txBox="1"/>
          <p:nvPr/>
        </p:nvSpPr>
        <p:spPr>
          <a:xfrm>
            <a:off x="7777315" y="4606974"/>
            <a:ext cx="2379407" cy="2400657"/>
          </a:xfrm>
          <a:prstGeom prst="rect">
            <a:avLst/>
          </a:prstGeom>
          <a:noFill/>
        </p:spPr>
        <p:txBody>
          <a:bodyPr wrap="square" rtlCol="0">
            <a:spAutoFit/>
          </a:bodyPr>
          <a:lstStyle/>
          <a:p>
            <a:r>
              <a:rPr lang="en-US" sz="2000" b="1" dirty="0"/>
              <a:t>Ordinal Encoding</a:t>
            </a:r>
          </a:p>
          <a:p>
            <a:endParaRPr lang="en-US" sz="1600" dirty="0"/>
          </a:p>
          <a:p>
            <a:r>
              <a:rPr lang="en-US" sz="1600" dirty="0"/>
              <a:t>Used for ordinal features.</a:t>
            </a:r>
          </a:p>
          <a:p>
            <a:r>
              <a:rPr lang="en-US" sz="1600" dirty="0"/>
              <a:t>Values mapped according to natural order (e.g., Low &lt; Medium &lt; High).</a:t>
            </a:r>
          </a:p>
          <a:p>
            <a:endParaRPr lang="en-IN" dirty="0"/>
          </a:p>
        </p:txBody>
      </p:sp>
      <p:sp>
        <p:nvSpPr>
          <p:cNvPr id="9" name="TextBox 8">
            <a:extLst>
              <a:ext uri="{FF2B5EF4-FFF2-40B4-BE49-F238E27FC236}">
                <a16:creationId xmlns:a16="http://schemas.microsoft.com/office/drawing/2014/main" id="{9244D07C-4146-7B3A-2424-6922902F5B9D}"/>
              </a:ext>
            </a:extLst>
          </p:cNvPr>
          <p:cNvSpPr txBox="1"/>
          <p:nvPr/>
        </p:nvSpPr>
        <p:spPr>
          <a:xfrm>
            <a:off x="10156722" y="2021650"/>
            <a:ext cx="2020528" cy="3785652"/>
          </a:xfrm>
          <a:prstGeom prst="rect">
            <a:avLst/>
          </a:prstGeom>
          <a:noFill/>
        </p:spPr>
        <p:txBody>
          <a:bodyPr wrap="square" rtlCol="0">
            <a:spAutoFit/>
          </a:bodyPr>
          <a:lstStyle/>
          <a:p>
            <a:r>
              <a:rPr lang="en-US" sz="2000" b="1" dirty="0"/>
              <a:t>One-Hot Encoding</a:t>
            </a:r>
          </a:p>
          <a:p>
            <a:endParaRPr lang="en-US" sz="2000" dirty="0"/>
          </a:p>
          <a:p>
            <a:r>
              <a:rPr lang="en-US" dirty="0"/>
              <a:t>Applied to all remaining </a:t>
            </a:r>
            <a:r>
              <a:rPr lang="en-US" b="1" dirty="0"/>
              <a:t>nominal categorical features</a:t>
            </a:r>
            <a:r>
              <a:rPr lang="en-US" dirty="0"/>
              <a:t>.</a:t>
            </a:r>
          </a:p>
          <a:p>
            <a:r>
              <a:rPr lang="en-US" dirty="0"/>
              <a:t>Ensures proper representation for machine learning models.</a:t>
            </a:r>
          </a:p>
          <a:p>
            <a:endParaRPr lang="en-IN" dirty="0"/>
          </a:p>
        </p:txBody>
      </p:sp>
    </p:spTree>
    <p:extLst>
      <p:ext uri="{BB962C8B-B14F-4D97-AF65-F5344CB8AC3E}">
        <p14:creationId xmlns:p14="http://schemas.microsoft.com/office/powerpoint/2010/main" val="1141080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E8A45AA-AC50-1031-C72F-5D5D87F9A82F}"/>
              </a:ext>
            </a:extLst>
          </p:cNvPr>
          <p:cNvPicPr>
            <a:picLocks noChangeAspect="1"/>
          </p:cNvPicPr>
          <p:nvPr/>
        </p:nvPicPr>
        <p:blipFill>
          <a:blip r:embed="rId2"/>
          <a:stretch>
            <a:fillRect/>
          </a:stretch>
        </p:blipFill>
        <p:spPr>
          <a:xfrm>
            <a:off x="3034704" y="830704"/>
            <a:ext cx="9157296" cy="5181351"/>
          </a:xfrm>
          <a:prstGeom prst="rect">
            <a:avLst/>
          </a:prstGeom>
        </p:spPr>
      </p:pic>
      <p:sp>
        <p:nvSpPr>
          <p:cNvPr id="7" name="TextBox 6">
            <a:extLst>
              <a:ext uri="{FF2B5EF4-FFF2-40B4-BE49-F238E27FC236}">
                <a16:creationId xmlns:a16="http://schemas.microsoft.com/office/drawing/2014/main" id="{B3D5A376-3999-0106-3926-24CC5E91D12E}"/>
              </a:ext>
            </a:extLst>
          </p:cNvPr>
          <p:cNvSpPr txBox="1"/>
          <p:nvPr/>
        </p:nvSpPr>
        <p:spPr>
          <a:xfrm>
            <a:off x="196645" y="1897626"/>
            <a:ext cx="2951449" cy="2554545"/>
          </a:xfrm>
          <a:prstGeom prst="rect">
            <a:avLst/>
          </a:prstGeom>
          <a:noFill/>
        </p:spPr>
        <p:txBody>
          <a:bodyPr wrap="none" rtlCol="0">
            <a:spAutoFit/>
          </a:bodyPr>
          <a:lstStyle/>
          <a:p>
            <a:r>
              <a:rPr lang="en-US" sz="3200" b="1" dirty="0"/>
              <a:t>FEATURE</a:t>
            </a:r>
          </a:p>
          <a:p>
            <a:endParaRPr lang="en-US" sz="3200" b="1" dirty="0"/>
          </a:p>
          <a:p>
            <a:r>
              <a:rPr lang="en-US" sz="3200" b="1" dirty="0"/>
              <a:t>IMPORTANCE </a:t>
            </a:r>
          </a:p>
          <a:p>
            <a:endParaRPr lang="en-US" sz="3200" b="1" dirty="0"/>
          </a:p>
          <a:p>
            <a:r>
              <a:rPr lang="en-US" sz="3200" b="1" dirty="0"/>
              <a:t>PLOT</a:t>
            </a:r>
            <a:endParaRPr lang="en-IN" sz="3200" b="1" dirty="0"/>
          </a:p>
        </p:txBody>
      </p:sp>
    </p:spTree>
    <p:extLst>
      <p:ext uri="{BB962C8B-B14F-4D97-AF65-F5344CB8AC3E}">
        <p14:creationId xmlns:p14="http://schemas.microsoft.com/office/powerpoint/2010/main" val="20722156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4ADE0-6EF5-E846-2511-067FB4285BAD}"/>
              </a:ext>
            </a:extLst>
          </p:cNvPr>
          <p:cNvSpPr>
            <a:spLocks noGrp="1"/>
          </p:cNvSpPr>
          <p:nvPr>
            <p:ph type="title"/>
          </p:nvPr>
        </p:nvSpPr>
        <p:spPr>
          <a:xfrm>
            <a:off x="517064" y="471948"/>
            <a:ext cx="5706756" cy="704644"/>
          </a:xfrm>
        </p:spPr>
        <p:txBody>
          <a:bodyPr>
            <a:noAutofit/>
          </a:bodyPr>
          <a:lstStyle/>
          <a:p>
            <a:r>
              <a:rPr lang="en-IN" sz="4400" b="1" dirty="0"/>
              <a:t>MODELS USED </a:t>
            </a:r>
          </a:p>
        </p:txBody>
      </p:sp>
      <p:sp>
        <p:nvSpPr>
          <p:cNvPr id="5" name="TextBox 4">
            <a:extLst>
              <a:ext uri="{FF2B5EF4-FFF2-40B4-BE49-F238E27FC236}">
                <a16:creationId xmlns:a16="http://schemas.microsoft.com/office/drawing/2014/main" id="{D99B7E24-057F-7777-4C32-C994A802E771}"/>
              </a:ext>
            </a:extLst>
          </p:cNvPr>
          <p:cNvSpPr txBox="1"/>
          <p:nvPr/>
        </p:nvSpPr>
        <p:spPr>
          <a:xfrm>
            <a:off x="517064" y="1474838"/>
            <a:ext cx="6375349" cy="4401205"/>
          </a:xfrm>
          <a:prstGeom prst="rect">
            <a:avLst/>
          </a:prstGeom>
          <a:noFill/>
        </p:spPr>
        <p:txBody>
          <a:bodyPr wrap="square" rtlCol="0">
            <a:spAutoFit/>
          </a:bodyPr>
          <a:lstStyle/>
          <a:p>
            <a:r>
              <a:rPr lang="en-US" sz="2000" dirty="0"/>
              <a:t>Multiple machine learning models were trained and compared to identify the most effective approach for predicting customer churn. </a:t>
            </a:r>
            <a:r>
              <a:rPr lang="en-US" sz="2000" b="1" dirty="0"/>
              <a:t>Decision Trees</a:t>
            </a:r>
            <a:r>
              <a:rPr lang="en-US" sz="2000" dirty="0"/>
              <a:t> were used to capture simple non-linear patterns in customer </a:t>
            </a:r>
            <a:r>
              <a:rPr lang="en-US" sz="2000" dirty="0" err="1"/>
              <a:t>behaviour</a:t>
            </a:r>
            <a:r>
              <a:rPr lang="en-US" sz="2000" dirty="0"/>
              <a:t>, followed by </a:t>
            </a:r>
            <a:r>
              <a:rPr lang="en-US" sz="2000" b="1" dirty="0"/>
              <a:t>Random Forest</a:t>
            </a:r>
            <a:r>
              <a:rPr lang="en-US" sz="2000" dirty="0"/>
              <a:t>, which provided improved stability through ensemble learning. Advanced boosting algorithms such as </a:t>
            </a:r>
            <a:r>
              <a:rPr lang="en-US" sz="2000" b="1" dirty="0"/>
              <a:t>Gradient Boosting</a:t>
            </a:r>
            <a:r>
              <a:rPr lang="en-US" sz="2000" dirty="0"/>
              <a:t>, </a:t>
            </a:r>
            <a:r>
              <a:rPr lang="en-US" sz="2000" b="1" dirty="0" err="1"/>
              <a:t>XGBoost</a:t>
            </a:r>
            <a:r>
              <a:rPr lang="en-US" sz="2000" dirty="0"/>
              <a:t>, and </a:t>
            </a:r>
            <a:r>
              <a:rPr lang="en-US" sz="2000" b="1" dirty="0" err="1"/>
              <a:t>LightGBM</a:t>
            </a:r>
            <a:r>
              <a:rPr lang="en-US" sz="2000" dirty="0"/>
              <a:t> were implemented to model complex, high-dimensional interactions within the dataset. Finally, </a:t>
            </a:r>
            <a:r>
              <a:rPr lang="en-US" sz="2000" b="1" dirty="0" err="1"/>
              <a:t>CatBoost</a:t>
            </a:r>
            <a:r>
              <a:rPr lang="en-US" sz="2000" dirty="0"/>
              <a:t>, a boosting algorithm optimized for categorical data, delivered the strongest overall performance, making it the most suitable model for churn prediction in this project.</a:t>
            </a:r>
            <a:endParaRPr lang="en-IN" sz="2000" dirty="0"/>
          </a:p>
        </p:txBody>
      </p:sp>
      <p:pic>
        <p:nvPicPr>
          <p:cNvPr id="7" name="Picture 6">
            <a:extLst>
              <a:ext uri="{FF2B5EF4-FFF2-40B4-BE49-F238E27FC236}">
                <a16:creationId xmlns:a16="http://schemas.microsoft.com/office/drawing/2014/main" id="{8E4F0BBF-9165-5A36-A08C-0D38967F21E2}"/>
              </a:ext>
            </a:extLst>
          </p:cNvPr>
          <p:cNvPicPr>
            <a:picLocks noChangeAspect="1"/>
          </p:cNvPicPr>
          <p:nvPr/>
        </p:nvPicPr>
        <p:blipFill>
          <a:blip r:embed="rId2"/>
          <a:stretch>
            <a:fillRect/>
          </a:stretch>
        </p:blipFill>
        <p:spPr>
          <a:xfrm>
            <a:off x="7226849" y="1726235"/>
            <a:ext cx="4601217" cy="4267796"/>
          </a:xfrm>
          <a:prstGeom prst="rect">
            <a:avLst/>
          </a:prstGeom>
        </p:spPr>
      </p:pic>
    </p:spTree>
    <p:extLst>
      <p:ext uri="{BB962C8B-B14F-4D97-AF65-F5344CB8AC3E}">
        <p14:creationId xmlns:p14="http://schemas.microsoft.com/office/powerpoint/2010/main" val="26898050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81E8B-3EA1-74EB-101F-9C16236C6416}"/>
              </a:ext>
            </a:extLst>
          </p:cNvPr>
          <p:cNvSpPr>
            <a:spLocks noGrp="1"/>
          </p:cNvSpPr>
          <p:nvPr>
            <p:ph type="title"/>
          </p:nvPr>
        </p:nvSpPr>
        <p:spPr>
          <a:xfrm>
            <a:off x="526895" y="515100"/>
            <a:ext cx="6306523" cy="723765"/>
          </a:xfrm>
        </p:spPr>
        <p:txBody>
          <a:bodyPr>
            <a:noAutofit/>
          </a:bodyPr>
          <a:lstStyle/>
          <a:p>
            <a:r>
              <a:rPr lang="en-IN" sz="4000" b="1" dirty="0"/>
              <a:t>EVALUATION METRICS </a:t>
            </a:r>
          </a:p>
        </p:txBody>
      </p:sp>
      <p:sp>
        <p:nvSpPr>
          <p:cNvPr id="5" name="TextBox 4">
            <a:extLst>
              <a:ext uri="{FF2B5EF4-FFF2-40B4-BE49-F238E27FC236}">
                <a16:creationId xmlns:a16="http://schemas.microsoft.com/office/drawing/2014/main" id="{DC585E04-56EA-B8FA-5536-9196B44888BB}"/>
              </a:ext>
            </a:extLst>
          </p:cNvPr>
          <p:cNvSpPr txBox="1"/>
          <p:nvPr/>
        </p:nvSpPr>
        <p:spPr>
          <a:xfrm>
            <a:off x="526896" y="1347020"/>
            <a:ext cx="6748975" cy="5324535"/>
          </a:xfrm>
          <a:prstGeom prst="rect">
            <a:avLst/>
          </a:prstGeom>
          <a:noFill/>
        </p:spPr>
        <p:txBody>
          <a:bodyPr wrap="square" rtlCol="0">
            <a:spAutoFit/>
          </a:bodyPr>
          <a:lstStyle/>
          <a:p>
            <a:r>
              <a:rPr lang="en-US" sz="2000" dirty="0"/>
              <a:t>To evaluate model performance thoroughly, multiple metrics were used. </a:t>
            </a:r>
            <a:r>
              <a:rPr lang="en-US" sz="2000" b="1" dirty="0"/>
              <a:t>Accuracy</a:t>
            </a:r>
            <a:r>
              <a:rPr lang="en-US" sz="2000" dirty="0"/>
              <a:t> measured overall correctness, while </a:t>
            </a:r>
            <a:r>
              <a:rPr lang="en-US" sz="2000" b="1" dirty="0"/>
              <a:t>Precision</a:t>
            </a:r>
            <a:r>
              <a:rPr lang="en-US" sz="2000" dirty="0"/>
              <a:t> and </a:t>
            </a:r>
            <a:r>
              <a:rPr lang="en-US" sz="2000" b="1" dirty="0"/>
              <a:t>Recall</a:t>
            </a:r>
            <a:r>
              <a:rPr lang="en-US" sz="2000" dirty="0"/>
              <a:t> focused on correctly identifying customers who were likely to churn, especially in the presence of class imbalance. </a:t>
            </a:r>
            <a:r>
              <a:rPr lang="en-US" sz="2000" b="1" dirty="0"/>
              <a:t>F1-score</a:t>
            </a:r>
            <a:r>
              <a:rPr lang="en-US" sz="2000" dirty="0"/>
              <a:t> provided a balanced measure between precision and recall for reliable comparison. However, the </a:t>
            </a:r>
            <a:r>
              <a:rPr lang="en-US" sz="2000" b="1" dirty="0"/>
              <a:t>primary metric used for overall evaluation was the ROC–AUC score</a:t>
            </a:r>
            <a:r>
              <a:rPr lang="en-US" sz="2000" dirty="0"/>
              <a:t>. AUC (Area Under the Curve) measures how well the model separates churners from non-churners across all decision thresholds. It is highly effective for imbalanced datasets because it evaluates ranking ability rather than absolute classification. Using AUC allowed us to compare models fairly and identify </a:t>
            </a:r>
            <a:r>
              <a:rPr lang="en-US" sz="2000" b="1" dirty="0" err="1"/>
              <a:t>CatBoost</a:t>
            </a:r>
            <a:r>
              <a:rPr lang="en-US" sz="2000" dirty="0"/>
              <a:t> as the most discriminative and robust model for churn prediction.</a:t>
            </a:r>
          </a:p>
        </p:txBody>
      </p:sp>
      <p:pic>
        <p:nvPicPr>
          <p:cNvPr id="7" name="Picture 6">
            <a:extLst>
              <a:ext uri="{FF2B5EF4-FFF2-40B4-BE49-F238E27FC236}">
                <a16:creationId xmlns:a16="http://schemas.microsoft.com/office/drawing/2014/main" id="{DA214783-7AF9-3ECA-5FC5-7313144CCD53}"/>
              </a:ext>
            </a:extLst>
          </p:cNvPr>
          <p:cNvPicPr>
            <a:picLocks noChangeAspect="1"/>
          </p:cNvPicPr>
          <p:nvPr/>
        </p:nvPicPr>
        <p:blipFill>
          <a:blip r:embed="rId2"/>
          <a:stretch>
            <a:fillRect/>
          </a:stretch>
        </p:blipFill>
        <p:spPr>
          <a:xfrm>
            <a:off x="7364361" y="1573162"/>
            <a:ext cx="4827639" cy="4525597"/>
          </a:xfrm>
          <a:prstGeom prst="rect">
            <a:avLst/>
          </a:prstGeom>
        </p:spPr>
      </p:pic>
    </p:spTree>
    <p:extLst>
      <p:ext uri="{BB962C8B-B14F-4D97-AF65-F5344CB8AC3E}">
        <p14:creationId xmlns:p14="http://schemas.microsoft.com/office/powerpoint/2010/main" val="22904421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84BC9-689C-7C93-059D-700634E49BFB}"/>
              </a:ext>
            </a:extLst>
          </p:cNvPr>
          <p:cNvSpPr>
            <a:spLocks noGrp="1"/>
          </p:cNvSpPr>
          <p:nvPr>
            <p:ph type="title"/>
          </p:nvPr>
        </p:nvSpPr>
        <p:spPr>
          <a:xfrm>
            <a:off x="674380" y="412955"/>
            <a:ext cx="2471943" cy="724309"/>
          </a:xfrm>
        </p:spPr>
        <p:txBody>
          <a:bodyPr>
            <a:noAutofit/>
          </a:bodyPr>
          <a:lstStyle/>
          <a:p>
            <a:r>
              <a:rPr lang="en-US" sz="4400" b="1" dirty="0"/>
              <a:t>RESULTS</a:t>
            </a:r>
            <a:endParaRPr lang="en-IN" sz="4400" b="1" dirty="0"/>
          </a:p>
        </p:txBody>
      </p:sp>
      <p:sp>
        <p:nvSpPr>
          <p:cNvPr id="5" name="TextBox 4">
            <a:extLst>
              <a:ext uri="{FF2B5EF4-FFF2-40B4-BE49-F238E27FC236}">
                <a16:creationId xmlns:a16="http://schemas.microsoft.com/office/drawing/2014/main" id="{215C1EB3-451D-929D-C48C-59E3B6E03B3A}"/>
              </a:ext>
            </a:extLst>
          </p:cNvPr>
          <p:cNvSpPr txBox="1"/>
          <p:nvPr/>
        </p:nvSpPr>
        <p:spPr>
          <a:xfrm>
            <a:off x="674380" y="1408994"/>
            <a:ext cx="6729310" cy="4708981"/>
          </a:xfrm>
          <a:prstGeom prst="rect">
            <a:avLst/>
          </a:prstGeom>
          <a:noFill/>
        </p:spPr>
        <p:txBody>
          <a:bodyPr wrap="square" rtlCol="0">
            <a:spAutoFit/>
          </a:bodyPr>
          <a:lstStyle/>
          <a:p>
            <a:r>
              <a:rPr lang="en-US" sz="2000" dirty="0"/>
              <a:t>The performance of all models was evaluated using ROC–AUC as the primary metric. Across the different train, validation, and test sets, the advanced boosting algorithms consistently outperformed the classical tree-based models. Decision Tree and Random Forest provided moderate baseline results, while Gradient Boosting, </a:t>
            </a:r>
            <a:r>
              <a:rPr lang="en-US" sz="2000" dirty="0" err="1"/>
              <a:t>XGBoost</a:t>
            </a:r>
            <a:r>
              <a:rPr lang="en-US" sz="2000" dirty="0"/>
              <a:t>, and </a:t>
            </a:r>
            <a:r>
              <a:rPr lang="en-US" sz="2000" dirty="0" err="1"/>
              <a:t>LightGBM</a:t>
            </a:r>
            <a:r>
              <a:rPr lang="en-US" sz="2000" dirty="0"/>
              <a:t> achieved stronger and more stable AUC scores. </a:t>
            </a:r>
            <a:r>
              <a:rPr lang="en-US" sz="2000" b="1" dirty="0" err="1"/>
              <a:t>CatBoost</a:t>
            </a:r>
            <a:r>
              <a:rPr lang="en-US" sz="2000" b="1" dirty="0"/>
              <a:t> demonstrated the highest overall AUC</a:t>
            </a:r>
            <a:r>
              <a:rPr lang="en-US" sz="2000" dirty="0"/>
              <a:t>, showing superior ability to distinguish between churners and non-churners across all datasets. These results confirm that boosting-based models, particularly </a:t>
            </a:r>
            <a:r>
              <a:rPr lang="en-US" sz="2000" dirty="0" err="1"/>
              <a:t>CatBoost</a:t>
            </a:r>
            <a:r>
              <a:rPr lang="en-US" sz="2000" dirty="0"/>
              <a:t>, are best suited for modeling complex customer behavior in telecom churn prediction.</a:t>
            </a:r>
            <a:endParaRPr lang="en-IN" sz="2000" dirty="0"/>
          </a:p>
        </p:txBody>
      </p:sp>
      <p:pic>
        <p:nvPicPr>
          <p:cNvPr id="7" name="Picture 6">
            <a:extLst>
              <a:ext uri="{FF2B5EF4-FFF2-40B4-BE49-F238E27FC236}">
                <a16:creationId xmlns:a16="http://schemas.microsoft.com/office/drawing/2014/main" id="{84FFA6F8-1E30-25A2-F59A-A06A131FEF73}"/>
              </a:ext>
            </a:extLst>
          </p:cNvPr>
          <p:cNvPicPr>
            <a:picLocks noChangeAspect="1"/>
          </p:cNvPicPr>
          <p:nvPr/>
        </p:nvPicPr>
        <p:blipFill>
          <a:blip r:embed="rId2"/>
          <a:stretch>
            <a:fillRect/>
          </a:stretch>
        </p:blipFill>
        <p:spPr>
          <a:xfrm>
            <a:off x="9045679" y="3763485"/>
            <a:ext cx="2703873" cy="2787068"/>
          </a:xfrm>
          <a:prstGeom prst="rect">
            <a:avLst/>
          </a:prstGeom>
        </p:spPr>
      </p:pic>
      <p:pic>
        <p:nvPicPr>
          <p:cNvPr id="9" name="Picture 8">
            <a:extLst>
              <a:ext uri="{FF2B5EF4-FFF2-40B4-BE49-F238E27FC236}">
                <a16:creationId xmlns:a16="http://schemas.microsoft.com/office/drawing/2014/main" id="{BD120899-61BB-B5B2-DB95-1210AACD8D66}"/>
              </a:ext>
            </a:extLst>
          </p:cNvPr>
          <p:cNvPicPr>
            <a:picLocks noChangeAspect="1"/>
          </p:cNvPicPr>
          <p:nvPr/>
        </p:nvPicPr>
        <p:blipFill>
          <a:blip r:embed="rId3"/>
          <a:stretch>
            <a:fillRect/>
          </a:stretch>
        </p:blipFill>
        <p:spPr>
          <a:xfrm>
            <a:off x="9045679" y="893096"/>
            <a:ext cx="2703873" cy="2691621"/>
          </a:xfrm>
          <a:prstGeom prst="rect">
            <a:avLst/>
          </a:prstGeom>
        </p:spPr>
      </p:pic>
    </p:spTree>
    <p:extLst>
      <p:ext uri="{BB962C8B-B14F-4D97-AF65-F5344CB8AC3E}">
        <p14:creationId xmlns:p14="http://schemas.microsoft.com/office/powerpoint/2010/main" val="632513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59F9C-B66E-5B78-22F6-8BB481C120C4}"/>
              </a:ext>
            </a:extLst>
          </p:cNvPr>
          <p:cNvSpPr>
            <a:spLocks noGrp="1"/>
          </p:cNvSpPr>
          <p:nvPr>
            <p:ph type="ctrTitle"/>
          </p:nvPr>
        </p:nvSpPr>
        <p:spPr>
          <a:xfrm>
            <a:off x="369580" y="447370"/>
            <a:ext cx="9944459" cy="1027471"/>
          </a:xfrm>
        </p:spPr>
        <p:txBody>
          <a:bodyPr>
            <a:noAutofit/>
          </a:bodyPr>
          <a:lstStyle/>
          <a:p>
            <a:r>
              <a:rPr lang="en-US" b="1" dirty="0"/>
              <a:t>Roles and responsibilities</a:t>
            </a:r>
            <a:endParaRPr lang="en-IN" b="1" dirty="0"/>
          </a:p>
        </p:txBody>
      </p:sp>
      <p:graphicFrame>
        <p:nvGraphicFramePr>
          <p:cNvPr id="4" name="Table 3">
            <a:extLst>
              <a:ext uri="{FF2B5EF4-FFF2-40B4-BE49-F238E27FC236}">
                <a16:creationId xmlns:a16="http://schemas.microsoft.com/office/drawing/2014/main" id="{DAD6C33E-4A95-4DE4-C7F1-5B8EC16EAD05}"/>
              </a:ext>
            </a:extLst>
          </p:cNvPr>
          <p:cNvGraphicFramePr>
            <a:graphicFrameLocks noGrp="1"/>
          </p:cNvGraphicFramePr>
          <p:nvPr>
            <p:extLst>
              <p:ext uri="{D42A27DB-BD31-4B8C-83A1-F6EECF244321}">
                <p14:modId xmlns:p14="http://schemas.microsoft.com/office/powerpoint/2010/main" val="431788319"/>
              </p:ext>
            </p:extLst>
          </p:nvPr>
        </p:nvGraphicFramePr>
        <p:xfrm>
          <a:off x="507999" y="1828800"/>
          <a:ext cx="9806040" cy="4581830"/>
        </p:xfrm>
        <a:graphic>
          <a:graphicData uri="http://schemas.openxmlformats.org/drawingml/2006/table">
            <a:tbl>
              <a:tblPr firstRow="1" bandRow="1">
                <a:tableStyleId>{5C22544A-7EE6-4342-B048-85BDC9FD1C3A}</a:tableStyleId>
              </a:tblPr>
              <a:tblGrid>
                <a:gridCol w="3268680">
                  <a:extLst>
                    <a:ext uri="{9D8B030D-6E8A-4147-A177-3AD203B41FA5}">
                      <a16:colId xmlns:a16="http://schemas.microsoft.com/office/drawing/2014/main" val="1424444034"/>
                    </a:ext>
                  </a:extLst>
                </a:gridCol>
                <a:gridCol w="3268680">
                  <a:extLst>
                    <a:ext uri="{9D8B030D-6E8A-4147-A177-3AD203B41FA5}">
                      <a16:colId xmlns:a16="http://schemas.microsoft.com/office/drawing/2014/main" val="4292517976"/>
                    </a:ext>
                  </a:extLst>
                </a:gridCol>
                <a:gridCol w="3268680">
                  <a:extLst>
                    <a:ext uri="{9D8B030D-6E8A-4147-A177-3AD203B41FA5}">
                      <a16:colId xmlns:a16="http://schemas.microsoft.com/office/drawing/2014/main" val="212473503"/>
                    </a:ext>
                  </a:extLst>
                </a:gridCol>
              </a:tblGrid>
              <a:tr h="916366">
                <a:tc>
                  <a:txBody>
                    <a:bodyPr/>
                    <a:lstStyle/>
                    <a:p>
                      <a:r>
                        <a:rPr lang="en-US" dirty="0"/>
                        <a:t>Name</a:t>
                      </a:r>
                      <a:endParaRPr lang="en-IN" dirty="0"/>
                    </a:p>
                  </a:txBody>
                  <a:tcPr/>
                </a:tc>
                <a:tc>
                  <a:txBody>
                    <a:bodyPr/>
                    <a:lstStyle/>
                    <a:p>
                      <a:r>
                        <a:rPr lang="en-US" dirty="0"/>
                        <a:t>Roll number</a:t>
                      </a:r>
                      <a:endParaRPr lang="en-IN" dirty="0"/>
                    </a:p>
                  </a:txBody>
                  <a:tcPr/>
                </a:tc>
                <a:tc>
                  <a:txBody>
                    <a:bodyPr/>
                    <a:lstStyle/>
                    <a:p>
                      <a:r>
                        <a:rPr lang="en-IN" sz="1800" b="1" i="0" u="none" strike="noStrike" kern="1200" dirty="0">
                          <a:solidFill>
                            <a:schemeClr val="lt1"/>
                          </a:solidFill>
                          <a:effectLst/>
                          <a:latin typeface="+mn-lt"/>
                          <a:ea typeface="+mn-ea"/>
                          <a:cs typeface="+mn-cs"/>
                        </a:rPr>
                        <a:t>Role and Responsibilities</a:t>
                      </a:r>
                      <a:endParaRPr lang="en-IN" dirty="0"/>
                    </a:p>
                  </a:txBody>
                  <a:tcPr/>
                </a:tc>
                <a:extLst>
                  <a:ext uri="{0D108BD9-81ED-4DB2-BD59-A6C34878D82A}">
                    <a16:rowId xmlns:a16="http://schemas.microsoft.com/office/drawing/2014/main" val="880684271"/>
                  </a:ext>
                </a:extLst>
              </a:tr>
              <a:tr h="916366">
                <a:tc>
                  <a:txBody>
                    <a:bodyPr/>
                    <a:lstStyle/>
                    <a:p>
                      <a:r>
                        <a:rPr lang="en-IN" sz="1800" b="1" i="0" u="none" strike="noStrike" kern="1200" dirty="0">
                          <a:solidFill>
                            <a:schemeClr val="dk1"/>
                          </a:solidFill>
                          <a:effectLst/>
                          <a:latin typeface="+mn-lt"/>
                          <a:ea typeface="+mn-ea"/>
                          <a:cs typeface="+mn-cs"/>
                        </a:rPr>
                        <a:t>NAVANEETH NALLA</a:t>
                      </a:r>
                      <a:endParaRPr lang="en-IN" b="1" dirty="0"/>
                    </a:p>
                  </a:txBody>
                  <a:tcPr/>
                </a:tc>
                <a:tc>
                  <a:txBody>
                    <a:bodyPr/>
                    <a:lstStyle/>
                    <a:p>
                      <a:r>
                        <a:rPr lang="en-US" b="1" dirty="0"/>
                        <a:t>2301AI14</a:t>
                      </a:r>
                      <a:endParaRPr lang="en-IN" b="1" dirty="0"/>
                    </a:p>
                  </a:txBody>
                  <a:tcPr/>
                </a:tc>
                <a:tc>
                  <a:txBody>
                    <a:bodyPr/>
                    <a:lstStyle/>
                    <a:p>
                      <a:r>
                        <a:rPr lang="en-IN" b="1" dirty="0"/>
                        <a:t>Machine Learning Engineer</a:t>
                      </a:r>
                    </a:p>
                  </a:txBody>
                  <a:tcPr/>
                </a:tc>
                <a:extLst>
                  <a:ext uri="{0D108BD9-81ED-4DB2-BD59-A6C34878D82A}">
                    <a16:rowId xmlns:a16="http://schemas.microsoft.com/office/drawing/2014/main" val="2544043851"/>
                  </a:ext>
                </a:extLst>
              </a:tr>
              <a:tr h="916366">
                <a:tc>
                  <a:txBody>
                    <a:bodyPr/>
                    <a:lstStyle/>
                    <a:p>
                      <a:r>
                        <a:rPr lang="en-IN" sz="1800" b="1" i="0" u="none" strike="noStrike" kern="1200" dirty="0">
                          <a:solidFill>
                            <a:schemeClr val="dk1"/>
                          </a:solidFill>
                          <a:effectLst/>
                          <a:latin typeface="+mn-lt"/>
                          <a:ea typeface="+mn-ea"/>
                          <a:cs typeface="+mn-cs"/>
                        </a:rPr>
                        <a:t>VENKATA BHUVAN KOSURU</a:t>
                      </a:r>
                      <a:endParaRPr lang="en-IN" sz="1800" b="1" dirty="0"/>
                    </a:p>
                  </a:txBody>
                  <a:tcPr marL="63500" marR="63500" marT="63500" marB="63500"/>
                </a:tc>
                <a:tc>
                  <a:txBody>
                    <a:bodyPr/>
                    <a:lstStyle/>
                    <a:p>
                      <a:r>
                        <a:rPr lang="en-US" b="1" dirty="0"/>
                        <a:t>2301AI33</a:t>
                      </a:r>
                      <a:endParaRPr lang="en-IN" b="1" dirty="0"/>
                    </a:p>
                  </a:txBody>
                  <a:tcPr/>
                </a:tc>
                <a:tc>
                  <a:txBody>
                    <a:bodyPr/>
                    <a:lstStyle/>
                    <a:p>
                      <a:r>
                        <a:rPr lang="en-IN" b="1" dirty="0"/>
                        <a:t>Data Engineer </a:t>
                      </a:r>
                    </a:p>
                  </a:txBody>
                  <a:tcPr/>
                </a:tc>
                <a:extLst>
                  <a:ext uri="{0D108BD9-81ED-4DB2-BD59-A6C34878D82A}">
                    <a16:rowId xmlns:a16="http://schemas.microsoft.com/office/drawing/2014/main" val="545909562"/>
                  </a:ext>
                </a:extLst>
              </a:tr>
              <a:tr h="916366">
                <a:tc>
                  <a:txBody>
                    <a:bodyPr/>
                    <a:lstStyle/>
                    <a:p>
                      <a:r>
                        <a:rPr lang="en-US" b="1" dirty="0"/>
                        <a:t>VISHNU VARDHINI ALLAM</a:t>
                      </a:r>
                      <a:endParaRPr lang="en-IN" b="1" dirty="0"/>
                    </a:p>
                  </a:txBody>
                  <a:tcPr/>
                </a:tc>
                <a:tc>
                  <a:txBody>
                    <a:bodyPr/>
                    <a:lstStyle/>
                    <a:p>
                      <a:r>
                        <a:rPr lang="en-US" b="1" dirty="0"/>
                        <a:t>2301AI35</a:t>
                      </a:r>
                      <a:endParaRPr lang="en-IN" b="1" dirty="0"/>
                    </a:p>
                  </a:txBody>
                  <a:tcPr/>
                </a:tc>
                <a:tc>
                  <a:txBody>
                    <a:bodyPr/>
                    <a:lstStyle/>
                    <a:p>
                      <a:r>
                        <a:rPr lang="en-IN" b="1" dirty="0"/>
                        <a:t>Data Analyst</a:t>
                      </a:r>
                    </a:p>
                  </a:txBody>
                  <a:tcPr/>
                </a:tc>
                <a:extLst>
                  <a:ext uri="{0D108BD9-81ED-4DB2-BD59-A6C34878D82A}">
                    <a16:rowId xmlns:a16="http://schemas.microsoft.com/office/drawing/2014/main" val="3627559621"/>
                  </a:ext>
                </a:extLst>
              </a:tr>
              <a:tr h="916366">
                <a:tc>
                  <a:txBody>
                    <a:bodyPr/>
                    <a:lstStyle/>
                    <a:p>
                      <a:r>
                        <a:rPr lang="en-US" b="1" dirty="0"/>
                        <a:t>NEHA REDDY SABBIDI</a:t>
                      </a:r>
                      <a:endParaRPr lang="en-IN" b="1" dirty="0"/>
                    </a:p>
                  </a:txBody>
                  <a:tcPr/>
                </a:tc>
                <a:tc>
                  <a:txBody>
                    <a:bodyPr/>
                    <a:lstStyle/>
                    <a:p>
                      <a:r>
                        <a:rPr lang="en-US" b="1" dirty="0"/>
                        <a:t>2301AI42</a:t>
                      </a:r>
                      <a:endParaRPr lang="en-IN" b="1" dirty="0"/>
                    </a:p>
                  </a:txBody>
                  <a:tcPr/>
                </a:tc>
                <a:tc>
                  <a:txBody>
                    <a:bodyPr/>
                    <a:lstStyle/>
                    <a:p>
                      <a:r>
                        <a:rPr lang="en-IN" b="1" dirty="0"/>
                        <a:t>Model Evaluation &amp; Reporting Specialist</a:t>
                      </a:r>
                    </a:p>
                  </a:txBody>
                  <a:tcPr/>
                </a:tc>
                <a:extLst>
                  <a:ext uri="{0D108BD9-81ED-4DB2-BD59-A6C34878D82A}">
                    <a16:rowId xmlns:a16="http://schemas.microsoft.com/office/drawing/2014/main" val="3668898077"/>
                  </a:ext>
                </a:extLst>
              </a:tr>
            </a:tbl>
          </a:graphicData>
        </a:graphic>
      </p:graphicFrame>
    </p:spTree>
    <p:extLst>
      <p:ext uri="{BB962C8B-B14F-4D97-AF65-F5344CB8AC3E}">
        <p14:creationId xmlns:p14="http://schemas.microsoft.com/office/powerpoint/2010/main" val="32741297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650E-6B05-5EC5-3D90-3A6FBBF4A51B}"/>
              </a:ext>
            </a:extLst>
          </p:cNvPr>
          <p:cNvSpPr>
            <a:spLocks noGrp="1"/>
          </p:cNvSpPr>
          <p:nvPr>
            <p:ph type="title"/>
          </p:nvPr>
        </p:nvSpPr>
        <p:spPr>
          <a:xfrm>
            <a:off x="143437" y="1095204"/>
            <a:ext cx="2609595" cy="4519016"/>
          </a:xfrm>
        </p:spPr>
        <p:txBody>
          <a:bodyPr>
            <a:normAutofit/>
          </a:bodyPr>
          <a:lstStyle/>
          <a:p>
            <a:r>
              <a:rPr lang="en-US" sz="4400" b="1" dirty="0"/>
              <a:t>PLOTS </a:t>
            </a:r>
            <a:br>
              <a:rPr lang="en-US" sz="4400" b="1" dirty="0"/>
            </a:br>
            <a:r>
              <a:rPr lang="en-US" sz="4400" b="1" dirty="0"/>
              <a:t>OF </a:t>
            </a:r>
            <a:br>
              <a:rPr lang="en-US" sz="4400" b="1" dirty="0"/>
            </a:br>
            <a:r>
              <a:rPr lang="en-US" sz="4400" b="1" dirty="0"/>
              <a:t>MODELS</a:t>
            </a:r>
            <a:endParaRPr lang="en-IN" sz="4400" b="1" dirty="0"/>
          </a:p>
        </p:txBody>
      </p:sp>
      <p:pic>
        <p:nvPicPr>
          <p:cNvPr id="6" name="Picture 5">
            <a:extLst>
              <a:ext uri="{FF2B5EF4-FFF2-40B4-BE49-F238E27FC236}">
                <a16:creationId xmlns:a16="http://schemas.microsoft.com/office/drawing/2014/main" id="{8F92A3FC-60F3-2A48-BA26-FF1E30B71ECE}"/>
              </a:ext>
            </a:extLst>
          </p:cNvPr>
          <p:cNvPicPr>
            <a:picLocks noChangeAspect="1"/>
          </p:cNvPicPr>
          <p:nvPr/>
        </p:nvPicPr>
        <p:blipFill>
          <a:blip r:embed="rId2"/>
          <a:stretch>
            <a:fillRect/>
          </a:stretch>
        </p:blipFill>
        <p:spPr>
          <a:xfrm>
            <a:off x="3470788" y="136101"/>
            <a:ext cx="3387983" cy="3292899"/>
          </a:xfrm>
          <a:prstGeom prst="rect">
            <a:avLst/>
          </a:prstGeom>
        </p:spPr>
      </p:pic>
      <p:pic>
        <p:nvPicPr>
          <p:cNvPr id="8" name="Picture 7">
            <a:extLst>
              <a:ext uri="{FF2B5EF4-FFF2-40B4-BE49-F238E27FC236}">
                <a16:creationId xmlns:a16="http://schemas.microsoft.com/office/drawing/2014/main" id="{0DCF9F7A-27FC-D3E0-29BD-B3AC0D0A922E}"/>
              </a:ext>
            </a:extLst>
          </p:cNvPr>
          <p:cNvPicPr>
            <a:picLocks noChangeAspect="1"/>
          </p:cNvPicPr>
          <p:nvPr/>
        </p:nvPicPr>
        <p:blipFill>
          <a:blip r:embed="rId3"/>
          <a:stretch>
            <a:fillRect/>
          </a:stretch>
        </p:blipFill>
        <p:spPr>
          <a:xfrm>
            <a:off x="8013612" y="136101"/>
            <a:ext cx="3352053" cy="3292899"/>
          </a:xfrm>
          <a:prstGeom prst="rect">
            <a:avLst/>
          </a:prstGeom>
        </p:spPr>
      </p:pic>
      <p:pic>
        <p:nvPicPr>
          <p:cNvPr id="10" name="Picture 9">
            <a:extLst>
              <a:ext uri="{FF2B5EF4-FFF2-40B4-BE49-F238E27FC236}">
                <a16:creationId xmlns:a16="http://schemas.microsoft.com/office/drawing/2014/main" id="{E01073CD-E365-78F2-299F-B7400BDBD96E}"/>
              </a:ext>
            </a:extLst>
          </p:cNvPr>
          <p:cNvPicPr>
            <a:picLocks noChangeAspect="1"/>
          </p:cNvPicPr>
          <p:nvPr/>
        </p:nvPicPr>
        <p:blipFill>
          <a:blip r:embed="rId4"/>
          <a:stretch>
            <a:fillRect/>
          </a:stretch>
        </p:blipFill>
        <p:spPr>
          <a:xfrm>
            <a:off x="3470788" y="3688427"/>
            <a:ext cx="8031066" cy="3033472"/>
          </a:xfrm>
          <a:prstGeom prst="rect">
            <a:avLst/>
          </a:prstGeom>
        </p:spPr>
      </p:pic>
    </p:spTree>
    <p:extLst>
      <p:ext uri="{BB962C8B-B14F-4D97-AF65-F5344CB8AC3E}">
        <p14:creationId xmlns:p14="http://schemas.microsoft.com/office/powerpoint/2010/main" val="2646901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2B308-12B2-AA8D-081D-898D1DB55EEF}"/>
              </a:ext>
            </a:extLst>
          </p:cNvPr>
          <p:cNvSpPr>
            <a:spLocks noGrp="1"/>
          </p:cNvSpPr>
          <p:nvPr>
            <p:ph type="title"/>
          </p:nvPr>
        </p:nvSpPr>
        <p:spPr>
          <a:xfrm>
            <a:off x="605553" y="511276"/>
            <a:ext cx="3641982" cy="724309"/>
          </a:xfrm>
        </p:spPr>
        <p:txBody>
          <a:bodyPr>
            <a:normAutofit fontScale="90000"/>
          </a:bodyPr>
          <a:lstStyle/>
          <a:p>
            <a:r>
              <a:rPr lang="en-US" sz="4400" b="1" dirty="0"/>
              <a:t>CONCLUSION</a:t>
            </a:r>
            <a:endParaRPr lang="en-IN" sz="4400" b="1" dirty="0"/>
          </a:p>
        </p:txBody>
      </p:sp>
      <p:sp>
        <p:nvSpPr>
          <p:cNvPr id="5" name="TextBox 4">
            <a:extLst>
              <a:ext uri="{FF2B5EF4-FFF2-40B4-BE49-F238E27FC236}">
                <a16:creationId xmlns:a16="http://schemas.microsoft.com/office/drawing/2014/main" id="{2B436A57-9A0E-6AA5-2579-7B9B30A43EB2}"/>
              </a:ext>
            </a:extLst>
          </p:cNvPr>
          <p:cNvSpPr txBox="1"/>
          <p:nvPr/>
        </p:nvSpPr>
        <p:spPr>
          <a:xfrm>
            <a:off x="605553" y="1366030"/>
            <a:ext cx="11232486" cy="4893647"/>
          </a:xfrm>
          <a:prstGeom prst="rect">
            <a:avLst/>
          </a:prstGeom>
          <a:noFill/>
        </p:spPr>
        <p:txBody>
          <a:bodyPr wrap="square" rtlCol="0">
            <a:spAutoFit/>
          </a:bodyPr>
          <a:lstStyle/>
          <a:p>
            <a:r>
              <a:rPr lang="en-US" sz="2400" dirty="0"/>
              <a:t>This project successfully demonstrated how machine learning can be leveraged to predict customer churn with high accuracy in the telecom sector. By applying thorough preprocessing, meaningful feature engineering, and evaluating multiple classification models, we identified key </a:t>
            </a:r>
            <a:r>
              <a:rPr lang="en-US" sz="2400" dirty="0" err="1"/>
              <a:t>behavioural</a:t>
            </a:r>
            <a:r>
              <a:rPr lang="en-US" sz="2400" dirty="0"/>
              <a:t> and service-related patterns that strongly influence churn. Among all the models tested, </a:t>
            </a:r>
            <a:r>
              <a:rPr lang="en-US" sz="2400" b="1" dirty="0" err="1"/>
              <a:t>CatBoost</a:t>
            </a:r>
            <a:r>
              <a:rPr lang="en-US" sz="2400" b="1" dirty="0"/>
              <a:t> emerged as the most effective</a:t>
            </a:r>
            <a:r>
              <a:rPr lang="en-US" sz="2400" dirty="0"/>
              <a:t>, offering superior AUC performance and strong generalization across train, validation, and test sets.</a:t>
            </a:r>
          </a:p>
          <a:p>
            <a:br>
              <a:rPr lang="en-US" sz="2400" dirty="0"/>
            </a:br>
            <a:r>
              <a:rPr lang="en-US" sz="2400" dirty="0"/>
              <a:t>The insights derived from this analysis can help telecom operators proactively identify at-risk customers, reduce churn rates, and strengthen long-term customer relationships—highlighting the critical value of data-driven decision making in modern telecom businesses.</a:t>
            </a:r>
            <a:endParaRPr lang="en-IN" sz="2400" dirty="0"/>
          </a:p>
        </p:txBody>
      </p:sp>
    </p:spTree>
    <p:extLst>
      <p:ext uri="{BB962C8B-B14F-4D97-AF65-F5344CB8AC3E}">
        <p14:creationId xmlns:p14="http://schemas.microsoft.com/office/powerpoint/2010/main" val="20256744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8CCB2-14B4-51F7-6095-1ADCCFFD1DEC}"/>
              </a:ext>
            </a:extLst>
          </p:cNvPr>
          <p:cNvSpPr>
            <a:spLocks noGrp="1"/>
          </p:cNvSpPr>
          <p:nvPr>
            <p:ph type="title"/>
          </p:nvPr>
        </p:nvSpPr>
        <p:spPr>
          <a:xfrm>
            <a:off x="625218" y="511277"/>
            <a:ext cx="3582988" cy="724309"/>
          </a:xfrm>
        </p:spPr>
        <p:txBody>
          <a:bodyPr>
            <a:noAutofit/>
          </a:bodyPr>
          <a:lstStyle/>
          <a:p>
            <a:r>
              <a:rPr lang="en-US" sz="4400" b="1" dirty="0"/>
              <a:t>REFERENCES</a:t>
            </a:r>
            <a:endParaRPr lang="en-IN" sz="4400" b="1" dirty="0"/>
          </a:p>
        </p:txBody>
      </p:sp>
      <p:sp>
        <p:nvSpPr>
          <p:cNvPr id="5" name="TextBox 4">
            <a:extLst>
              <a:ext uri="{FF2B5EF4-FFF2-40B4-BE49-F238E27FC236}">
                <a16:creationId xmlns:a16="http://schemas.microsoft.com/office/drawing/2014/main" id="{1353A3B3-0F01-1CEC-F5F2-47A942BE954F}"/>
              </a:ext>
            </a:extLst>
          </p:cNvPr>
          <p:cNvSpPr txBox="1"/>
          <p:nvPr/>
        </p:nvSpPr>
        <p:spPr>
          <a:xfrm>
            <a:off x="625218" y="1494503"/>
            <a:ext cx="10146890" cy="4678204"/>
          </a:xfrm>
          <a:prstGeom prst="rect">
            <a:avLst/>
          </a:prstGeom>
          <a:noFill/>
        </p:spPr>
        <p:txBody>
          <a:bodyPr wrap="square" rtlCol="0">
            <a:spAutoFit/>
          </a:bodyPr>
          <a:lstStyle/>
          <a:p>
            <a:pPr marL="285750" indent="-285750">
              <a:buFont typeface="Wingdings" panose="05000000000000000000" pitchFamily="2" charset="2"/>
              <a:buChar char="Ø"/>
            </a:pPr>
            <a:r>
              <a:rPr lang="en-IN" sz="2000" b="1" dirty="0" err="1"/>
              <a:t>Prokhorenkova</a:t>
            </a:r>
            <a:r>
              <a:rPr lang="en-IN" sz="2000" b="1" dirty="0"/>
              <a:t>, L. et al.</a:t>
            </a:r>
            <a:r>
              <a:rPr lang="en-IN" sz="2000" dirty="0"/>
              <a:t> (2018). </a:t>
            </a:r>
            <a:r>
              <a:rPr lang="en-IN" sz="2000" i="1" dirty="0" err="1"/>
              <a:t>CatBoost</a:t>
            </a:r>
            <a:r>
              <a:rPr lang="en-IN" sz="2000" i="1" dirty="0"/>
              <a:t>: Unbiased Boosting with Categorical Features</a:t>
            </a:r>
            <a:r>
              <a:rPr lang="en-IN" sz="2000" dirty="0"/>
              <a:t>. </a:t>
            </a:r>
            <a:r>
              <a:rPr lang="en-IN" sz="2000" dirty="0" err="1"/>
              <a:t>NeurIPS</a:t>
            </a:r>
            <a:r>
              <a:rPr lang="en-IN" sz="2000" dirty="0"/>
              <a:t>.</a:t>
            </a:r>
          </a:p>
          <a:p>
            <a:endParaRPr lang="en-IN" sz="2000" dirty="0"/>
          </a:p>
          <a:p>
            <a:pPr marL="285750" indent="-285750">
              <a:buFont typeface="Wingdings" panose="05000000000000000000" pitchFamily="2" charset="2"/>
              <a:buChar char="Ø"/>
            </a:pPr>
            <a:r>
              <a:rPr lang="en-IN" sz="2000" b="1" dirty="0"/>
              <a:t>Chen, T. &amp; </a:t>
            </a:r>
            <a:r>
              <a:rPr lang="en-IN" sz="2000" b="1" dirty="0" err="1"/>
              <a:t>Guestrin</a:t>
            </a:r>
            <a:r>
              <a:rPr lang="en-IN" sz="2000" b="1" dirty="0"/>
              <a:t>, C.</a:t>
            </a:r>
            <a:r>
              <a:rPr lang="en-IN" sz="2000" dirty="0"/>
              <a:t> (2016). </a:t>
            </a:r>
            <a:r>
              <a:rPr lang="en-IN" sz="2000" i="1" dirty="0" err="1"/>
              <a:t>XGBoost</a:t>
            </a:r>
            <a:r>
              <a:rPr lang="en-IN" sz="2000" i="1" dirty="0"/>
              <a:t>: A Scalable Tree Boosting System</a:t>
            </a:r>
            <a:r>
              <a:rPr lang="en-IN" sz="2000" dirty="0"/>
              <a:t>. ACM SIGKDD.</a:t>
            </a:r>
          </a:p>
          <a:p>
            <a:endParaRPr lang="en-IN" sz="2000" dirty="0"/>
          </a:p>
          <a:p>
            <a:pPr marL="285750" indent="-285750">
              <a:buFont typeface="Wingdings" panose="05000000000000000000" pitchFamily="2" charset="2"/>
              <a:buChar char="Ø"/>
            </a:pPr>
            <a:r>
              <a:rPr lang="en-IN" sz="2000" b="1" dirty="0"/>
              <a:t>Ke, G. et al.</a:t>
            </a:r>
            <a:r>
              <a:rPr lang="en-IN" sz="2000" dirty="0"/>
              <a:t> (2017). </a:t>
            </a:r>
            <a:r>
              <a:rPr lang="en-IN" sz="2000" i="1" dirty="0" err="1"/>
              <a:t>LightGBM</a:t>
            </a:r>
            <a:r>
              <a:rPr lang="en-IN" sz="2000" i="1" dirty="0"/>
              <a:t>: A Highly Efficient Gradient Boosting Decision Tree</a:t>
            </a:r>
            <a:r>
              <a:rPr lang="en-IN" sz="2000" dirty="0"/>
              <a:t>. NIPS.</a:t>
            </a:r>
          </a:p>
          <a:p>
            <a:endParaRPr lang="en-IN" sz="2000" dirty="0"/>
          </a:p>
          <a:p>
            <a:pPr marL="285750" indent="-285750">
              <a:buFont typeface="Wingdings" panose="05000000000000000000" pitchFamily="2" charset="2"/>
              <a:buChar char="Ø"/>
            </a:pPr>
            <a:r>
              <a:rPr lang="en-IN" sz="2000" b="1" dirty="0"/>
              <a:t>Hastie, T., </a:t>
            </a:r>
            <a:r>
              <a:rPr lang="en-IN" sz="2000" b="1" dirty="0" err="1"/>
              <a:t>Tibshirani</a:t>
            </a:r>
            <a:r>
              <a:rPr lang="en-IN" sz="2000" b="1" dirty="0"/>
              <a:t>, R., &amp; Friedman, J.</a:t>
            </a:r>
            <a:r>
              <a:rPr lang="en-IN" sz="2000" dirty="0"/>
              <a:t> (2009). </a:t>
            </a:r>
            <a:r>
              <a:rPr lang="en-IN" sz="2000" i="1" dirty="0"/>
              <a:t>The Elements of Statistical Learning</a:t>
            </a:r>
            <a:r>
              <a:rPr lang="en-IN" sz="2000" dirty="0"/>
              <a:t>. Springer.</a:t>
            </a:r>
          </a:p>
          <a:p>
            <a:endParaRPr lang="en-IN" sz="2000" dirty="0"/>
          </a:p>
          <a:p>
            <a:pPr marL="285750" indent="-285750">
              <a:buFont typeface="Wingdings" panose="05000000000000000000" pitchFamily="2" charset="2"/>
              <a:buChar char="Ø"/>
            </a:pPr>
            <a:r>
              <a:rPr lang="en-IN" sz="2000" b="1" dirty="0"/>
              <a:t>Cell2Cell Telecom Customer Churn Dataset</a:t>
            </a:r>
            <a:r>
              <a:rPr lang="en-IN" sz="2000" dirty="0"/>
              <a:t> — Source of dataset used in this project.</a:t>
            </a:r>
          </a:p>
          <a:p>
            <a:endParaRPr lang="en-IN" dirty="0"/>
          </a:p>
        </p:txBody>
      </p:sp>
    </p:spTree>
    <p:extLst>
      <p:ext uri="{BB962C8B-B14F-4D97-AF65-F5344CB8AC3E}">
        <p14:creationId xmlns:p14="http://schemas.microsoft.com/office/powerpoint/2010/main" val="36810394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5DEEF-BB69-A58B-F2D3-2FC7844C98AA}"/>
              </a:ext>
            </a:extLst>
          </p:cNvPr>
          <p:cNvSpPr>
            <a:spLocks noGrp="1"/>
          </p:cNvSpPr>
          <p:nvPr>
            <p:ph type="title"/>
          </p:nvPr>
        </p:nvSpPr>
        <p:spPr>
          <a:xfrm>
            <a:off x="2463850" y="2453805"/>
            <a:ext cx="4703866" cy="1313700"/>
          </a:xfrm>
        </p:spPr>
        <p:txBody>
          <a:bodyPr>
            <a:normAutofit fontScale="90000"/>
          </a:bodyPr>
          <a:lstStyle/>
          <a:p>
            <a:r>
              <a:rPr lang="en-US" sz="10700" b="1" dirty="0"/>
              <a:t>THANK </a:t>
            </a:r>
            <a:br>
              <a:rPr lang="en-US" dirty="0"/>
            </a:br>
            <a:endParaRPr lang="en-IN" dirty="0"/>
          </a:p>
        </p:txBody>
      </p:sp>
      <p:sp>
        <p:nvSpPr>
          <p:cNvPr id="8" name="TextBox 7">
            <a:extLst>
              <a:ext uri="{FF2B5EF4-FFF2-40B4-BE49-F238E27FC236}">
                <a16:creationId xmlns:a16="http://schemas.microsoft.com/office/drawing/2014/main" id="{3047067E-0F13-E8FF-C5DD-10D9E8D48979}"/>
              </a:ext>
            </a:extLst>
          </p:cNvPr>
          <p:cNvSpPr txBox="1"/>
          <p:nvPr/>
        </p:nvSpPr>
        <p:spPr>
          <a:xfrm>
            <a:off x="6447504" y="3465871"/>
            <a:ext cx="3837038" cy="1569660"/>
          </a:xfrm>
          <a:prstGeom prst="rect">
            <a:avLst/>
          </a:prstGeom>
          <a:noFill/>
        </p:spPr>
        <p:txBody>
          <a:bodyPr wrap="square">
            <a:spAutoFit/>
          </a:bodyPr>
          <a:lstStyle/>
          <a:p>
            <a:r>
              <a:rPr lang="en-US" sz="9600" b="1" dirty="0"/>
              <a:t>YOU</a:t>
            </a:r>
            <a:endParaRPr lang="en-IN" dirty="0"/>
          </a:p>
        </p:txBody>
      </p:sp>
      <p:sp>
        <p:nvSpPr>
          <p:cNvPr id="3" name="TextBox 2">
            <a:extLst>
              <a:ext uri="{FF2B5EF4-FFF2-40B4-BE49-F238E27FC236}">
                <a16:creationId xmlns:a16="http://schemas.microsoft.com/office/drawing/2014/main" id="{28C05495-8922-1A59-4A68-E2948D723447}"/>
              </a:ext>
            </a:extLst>
          </p:cNvPr>
          <p:cNvSpPr txBox="1"/>
          <p:nvPr/>
        </p:nvSpPr>
        <p:spPr>
          <a:xfrm>
            <a:off x="4621161" y="5632098"/>
            <a:ext cx="2949677" cy="1015663"/>
          </a:xfrm>
          <a:prstGeom prst="rect">
            <a:avLst/>
          </a:prstGeom>
          <a:noFill/>
        </p:spPr>
        <p:txBody>
          <a:bodyPr wrap="square" rtlCol="0">
            <a:spAutoFit/>
          </a:bodyPr>
          <a:lstStyle/>
          <a:p>
            <a:r>
              <a:rPr lang="en-US" sz="6000" b="1" dirty="0">
                <a:solidFill>
                  <a:schemeClr val="bg1"/>
                </a:solidFill>
              </a:rPr>
              <a:t>25RK29</a:t>
            </a:r>
            <a:endParaRPr lang="en-IN" sz="6000" b="1" dirty="0">
              <a:solidFill>
                <a:schemeClr val="bg1"/>
              </a:solidFill>
            </a:endParaRPr>
          </a:p>
        </p:txBody>
      </p:sp>
    </p:spTree>
    <p:extLst>
      <p:ext uri="{BB962C8B-B14F-4D97-AF65-F5344CB8AC3E}">
        <p14:creationId xmlns:p14="http://schemas.microsoft.com/office/powerpoint/2010/main" val="952634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A56B4-A533-EC67-B668-6EC1C3F48E32}"/>
              </a:ext>
            </a:extLst>
          </p:cNvPr>
          <p:cNvSpPr>
            <a:spLocks noGrp="1"/>
          </p:cNvSpPr>
          <p:nvPr>
            <p:ph type="title"/>
          </p:nvPr>
        </p:nvSpPr>
        <p:spPr>
          <a:xfrm>
            <a:off x="349915" y="255639"/>
            <a:ext cx="6670318" cy="1278195"/>
          </a:xfrm>
        </p:spPr>
        <p:txBody>
          <a:bodyPr>
            <a:noAutofit/>
          </a:bodyPr>
          <a:lstStyle/>
          <a:p>
            <a:r>
              <a:rPr lang="en-US" sz="4800" b="1" dirty="0"/>
              <a:t>PROBLEM</a:t>
            </a:r>
            <a:r>
              <a:rPr lang="en-US" sz="4800" dirty="0"/>
              <a:t> </a:t>
            </a:r>
            <a:r>
              <a:rPr lang="en-US" sz="4800" b="1" dirty="0"/>
              <a:t>STATEMENT</a:t>
            </a:r>
            <a:endParaRPr lang="en-IN" sz="4800" b="1" dirty="0"/>
          </a:p>
        </p:txBody>
      </p:sp>
      <p:sp>
        <p:nvSpPr>
          <p:cNvPr id="4" name="TextBox 3">
            <a:extLst>
              <a:ext uri="{FF2B5EF4-FFF2-40B4-BE49-F238E27FC236}">
                <a16:creationId xmlns:a16="http://schemas.microsoft.com/office/drawing/2014/main" id="{CC7830E3-03A9-E054-8B4C-4721B8C3C15B}"/>
              </a:ext>
            </a:extLst>
          </p:cNvPr>
          <p:cNvSpPr txBox="1"/>
          <p:nvPr/>
        </p:nvSpPr>
        <p:spPr>
          <a:xfrm>
            <a:off x="349915" y="2025445"/>
            <a:ext cx="11405419" cy="3970318"/>
          </a:xfrm>
          <a:prstGeom prst="rect">
            <a:avLst/>
          </a:prstGeom>
          <a:noFill/>
        </p:spPr>
        <p:txBody>
          <a:bodyPr wrap="square" rtlCol="0">
            <a:spAutoFit/>
          </a:bodyPr>
          <a:lstStyle/>
          <a:p>
            <a:r>
              <a:rPr lang="en-US" sz="2400" dirty="0"/>
              <a:t>Telecom companies struggle to retain customers due to increasing competition and low switching costs. Identifying which customers are likely to leave is difficult because churn depends on many factors such as billing issues, service quality, customer experience, and usage patterns.</a:t>
            </a:r>
          </a:p>
          <a:p>
            <a:endParaRPr lang="en-US" sz="2400" dirty="0"/>
          </a:p>
          <a:p>
            <a:endParaRPr lang="en-US" sz="2400" dirty="0"/>
          </a:p>
          <a:p>
            <a:endParaRPr lang="en-US" sz="2400" dirty="0"/>
          </a:p>
          <a:p>
            <a:r>
              <a:rPr lang="en-US" sz="2800" dirty="0"/>
              <a:t>The challenge is to build a </a:t>
            </a:r>
            <a:r>
              <a:rPr lang="en-US" sz="2800" b="1" dirty="0"/>
              <a:t>predictive model </a:t>
            </a:r>
            <a:r>
              <a:rPr lang="en-US" sz="2800" dirty="0"/>
              <a:t>that can accurately detect high-risk customers so the company can take timely actions to </a:t>
            </a:r>
            <a:r>
              <a:rPr lang="en-US" sz="2800" b="1" dirty="0"/>
              <a:t>reduce</a:t>
            </a:r>
            <a:r>
              <a:rPr lang="en-US" sz="2800" dirty="0"/>
              <a:t> churn</a:t>
            </a:r>
            <a:endParaRPr lang="en-IN" sz="2800" dirty="0"/>
          </a:p>
        </p:txBody>
      </p:sp>
      <p:sp>
        <p:nvSpPr>
          <p:cNvPr id="6" name="TextBox 5">
            <a:extLst>
              <a:ext uri="{FF2B5EF4-FFF2-40B4-BE49-F238E27FC236}">
                <a16:creationId xmlns:a16="http://schemas.microsoft.com/office/drawing/2014/main" id="{5424EC21-81CE-00A3-D913-09690876AA86}"/>
              </a:ext>
            </a:extLst>
          </p:cNvPr>
          <p:cNvSpPr txBox="1"/>
          <p:nvPr/>
        </p:nvSpPr>
        <p:spPr>
          <a:xfrm>
            <a:off x="4520381" y="5534098"/>
            <a:ext cx="848032" cy="461665"/>
          </a:xfrm>
          <a:prstGeom prst="rect">
            <a:avLst/>
          </a:prstGeom>
          <a:noFill/>
        </p:spPr>
        <p:txBody>
          <a:bodyPr wrap="square">
            <a:spAutoFit/>
          </a:bodyPr>
          <a:lstStyle/>
          <a:p>
            <a:r>
              <a:rPr lang="en-IN" sz="2400" dirty="0"/>
              <a:t>📉</a:t>
            </a:r>
          </a:p>
        </p:txBody>
      </p:sp>
    </p:spTree>
    <p:extLst>
      <p:ext uri="{BB962C8B-B14F-4D97-AF65-F5344CB8AC3E}">
        <p14:creationId xmlns:p14="http://schemas.microsoft.com/office/powerpoint/2010/main" val="21378932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C58AD-5658-958F-439E-6B6BE53282B1}"/>
              </a:ext>
            </a:extLst>
          </p:cNvPr>
          <p:cNvSpPr>
            <a:spLocks noGrp="1"/>
          </p:cNvSpPr>
          <p:nvPr>
            <p:ph type="title"/>
          </p:nvPr>
        </p:nvSpPr>
        <p:spPr>
          <a:xfrm>
            <a:off x="625219" y="0"/>
            <a:ext cx="4389233" cy="1507067"/>
          </a:xfrm>
        </p:spPr>
        <p:txBody>
          <a:bodyPr>
            <a:normAutofit/>
          </a:bodyPr>
          <a:lstStyle/>
          <a:p>
            <a:r>
              <a:rPr lang="en-IN" sz="4800" b="1" dirty="0"/>
              <a:t>ABSTRACT</a:t>
            </a:r>
          </a:p>
        </p:txBody>
      </p:sp>
      <p:sp>
        <p:nvSpPr>
          <p:cNvPr id="4" name="TextBox 3">
            <a:extLst>
              <a:ext uri="{FF2B5EF4-FFF2-40B4-BE49-F238E27FC236}">
                <a16:creationId xmlns:a16="http://schemas.microsoft.com/office/drawing/2014/main" id="{AF07059E-62B4-6459-B3E3-F82891BAA7C4}"/>
              </a:ext>
            </a:extLst>
          </p:cNvPr>
          <p:cNvSpPr txBox="1"/>
          <p:nvPr/>
        </p:nvSpPr>
        <p:spPr>
          <a:xfrm>
            <a:off x="625219" y="1310422"/>
            <a:ext cx="11448794" cy="2308324"/>
          </a:xfrm>
          <a:prstGeom prst="rect">
            <a:avLst/>
          </a:prstGeom>
          <a:noFill/>
        </p:spPr>
        <p:txBody>
          <a:bodyPr wrap="square" rtlCol="0">
            <a:spAutoFit/>
          </a:bodyPr>
          <a:lstStyle/>
          <a:p>
            <a:r>
              <a:rPr lang="en-US" sz="2400" dirty="0"/>
              <a:t>This project aims to predict customer churn in the telecom industry using machine learning. The dataset is cleaned, analyzed, and transformed through preprocessing and feature engineering. Multiple models are trained and evaluated using accuracy and ROC-AUC to identify customers at high risk of leaving the service. The final results help telecom companies take </a:t>
            </a:r>
            <a:r>
              <a:rPr lang="en-US" sz="2400" b="1" dirty="0"/>
              <a:t>proactive actions </a:t>
            </a:r>
            <a:r>
              <a:rPr lang="en-US" sz="2400" dirty="0"/>
              <a:t>to improve retention and </a:t>
            </a:r>
            <a:r>
              <a:rPr lang="en-US" sz="2400" b="1" dirty="0"/>
              <a:t>reduce customer loss</a:t>
            </a:r>
            <a:r>
              <a:rPr lang="en-US" sz="2400" dirty="0"/>
              <a:t>.</a:t>
            </a:r>
            <a:endParaRPr lang="en-IN" sz="2400" dirty="0"/>
          </a:p>
        </p:txBody>
      </p:sp>
      <p:pic>
        <p:nvPicPr>
          <p:cNvPr id="8" name="Picture 7">
            <a:extLst>
              <a:ext uri="{FF2B5EF4-FFF2-40B4-BE49-F238E27FC236}">
                <a16:creationId xmlns:a16="http://schemas.microsoft.com/office/drawing/2014/main" id="{AA60D0C0-0B0C-DB6B-67C7-95A715F05909}"/>
              </a:ext>
            </a:extLst>
          </p:cNvPr>
          <p:cNvPicPr>
            <a:picLocks noChangeAspect="1"/>
          </p:cNvPicPr>
          <p:nvPr/>
        </p:nvPicPr>
        <p:blipFill>
          <a:blip r:embed="rId2"/>
          <a:stretch>
            <a:fillRect/>
          </a:stretch>
        </p:blipFill>
        <p:spPr>
          <a:xfrm>
            <a:off x="2566219" y="3707238"/>
            <a:ext cx="6459794" cy="3089190"/>
          </a:xfrm>
          <a:prstGeom prst="rect">
            <a:avLst/>
          </a:prstGeom>
        </p:spPr>
      </p:pic>
    </p:spTree>
    <p:extLst>
      <p:ext uri="{BB962C8B-B14F-4D97-AF65-F5344CB8AC3E}">
        <p14:creationId xmlns:p14="http://schemas.microsoft.com/office/powerpoint/2010/main" val="10002058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27A29-A99D-FA5D-9976-40BD802C92F5}"/>
              </a:ext>
            </a:extLst>
          </p:cNvPr>
          <p:cNvSpPr>
            <a:spLocks noGrp="1"/>
          </p:cNvSpPr>
          <p:nvPr>
            <p:ph type="title"/>
          </p:nvPr>
        </p:nvSpPr>
        <p:spPr>
          <a:xfrm>
            <a:off x="517063" y="373625"/>
            <a:ext cx="4644871" cy="773470"/>
          </a:xfrm>
        </p:spPr>
        <p:txBody>
          <a:bodyPr>
            <a:noAutofit/>
          </a:bodyPr>
          <a:lstStyle/>
          <a:p>
            <a:r>
              <a:rPr lang="en-US" sz="4800" b="1" dirty="0"/>
              <a:t>INTRODUCTION</a:t>
            </a:r>
            <a:endParaRPr lang="en-IN" sz="4800" b="1" dirty="0"/>
          </a:p>
        </p:txBody>
      </p:sp>
      <p:sp>
        <p:nvSpPr>
          <p:cNvPr id="4" name="TextBox 3">
            <a:extLst>
              <a:ext uri="{FF2B5EF4-FFF2-40B4-BE49-F238E27FC236}">
                <a16:creationId xmlns:a16="http://schemas.microsoft.com/office/drawing/2014/main" id="{ABA6AD44-02B1-80A5-9B35-E7E861132E8D}"/>
              </a:ext>
            </a:extLst>
          </p:cNvPr>
          <p:cNvSpPr txBox="1"/>
          <p:nvPr/>
        </p:nvSpPr>
        <p:spPr>
          <a:xfrm>
            <a:off x="517063" y="1461663"/>
            <a:ext cx="8027169" cy="4524315"/>
          </a:xfrm>
          <a:prstGeom prst="rect">
            <a:avLst/>
          </a:prstGeom>
          <a:noFill/>
        </p:spPr>
        <p:txBody>
          <a:bodyPr wrap="square" rtlCol="0">
            <a:spAutoFit/>
          </a:bodyPr>
          <a:lstStyle/>
          <a:p>
            <a:r>
              <a:rPr lang="en-US" sz="2400" dirty="0"/>
              <a:t>The telecom industry is rapidly expanding, with millions depending on mobile and internet services every day. Competition is intense, and customers can switch providers easily, making retention a major challenge. Even a small increase in churn leads to significant revenue loss and reduced market share.</a:t>
            </a:r>
          </a:p>
          <a:p>
            <a:br>
              <a:rPr lang="en-US" sz="2400" dirty="0"/>
            </a:br>
            <a:r>
              <a:rPr lang="en-US" sz="2400" dirty="0"/>
              <a:t>To stay competitive, telecom companies must understand customer behavior, usage patterns, and service experience. This creates a strong need for data-driven solutions that can identify risk factors early and support smarter retention strategies.</a:t>
            </a:r>
            <a:endParaRPr lang="en-IN" sz="2400" dirty="0"/>
          </a:p>
        </p:txBody>
      </p:sp>
      <p:pic>
        <p:nvPicPr>
          <p:cNvPr id="6" name="Picture 5">
            <a:extLst>
              <a:ext uri="{FF2B5EF4-FFF2-40B4-BE49-F238E27FC236}">
                <a16:creationId xmlns:a16="http://schemas.microsoft.com/office/drawing/2014/main" id="{94996EF9-5E7B-8E91-9460-B6B2B00DE90A}"/>
              </a:ext>
            </a:extLst>
          </p:cNvPr>
          <p:cNvPicPr>
            <a:picLocks noChangeAspect="1"/>
          </p:cNvPicPr>
          <p:nvPr/>
        </p:nvPicPr>
        <p:blipFill>
          <a:blip r:embed="rId2"/>
          <a:stretch>
            <a:fillRect/>
          </a:stretch>
        </p:blipFill>
        <p:spPr>
          <a:xfrm>
            <a:off x="8790038" y="1199564"/>
            <a:ext cx="3401962" cy="5048512"/>
          </a:xfrm>
          <a:prstGeom prst="rect">
            <a:avLst/>
          </a:prstGeom>
        </p:spPr>
      </p:pic>
    </p:spTree>
    <p:extLst>
      <p:ext uri="{BB962C8B-B14F-4D97-AF65-F5344CB8AC3E}">
        <p14:creationId xmlns:p14="http://schemas.microsoft.com/office/powerpoint/2010/main" val="2408380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02A79-2AF6-573A-1136-CAD6B6E2DAB0}"/>
              </a:ext>
            </a:extLst>
          </p:cNvPr>
          <p:cNvSpPr>
            <a:spLocks noGrp="1"/>
          </p:cNvSpPr>
          <p:nvPr>
            <p:ph type="title"/>
          </p:nvPr>
        </p:nvSpPr>
        <p:spPr>
          <a:xfrm>
            <a:off x="615386" y="442452"/>
            <a:ext cx="5411788" cy="547328"/>
          </a:xfrm>
        </p:spPr>
        <p:txBody>
          <a:bodyPr>
            <a:noAutofit/>
          </a:bodyPr>
          <a:lstStyle/>
          <a:p>
            <a:r>
              <a:rPr lang="en-IN" sz="4400" b="1" dirty="0"/>
              <a:t>LITERATURE REVIEW</a:t>
            </a:r>
          </a:p>
        </p:txBody>
      </p:sp>
      <p:sp>
        <p:nvSpPr>
          <p:cNvPr id="3" name="Content Placeholder 2">
            <a:extLst>
              <a:ext uri="{FF2B5EF4-FFF2-40B4-BE49-F238E27FC236}">
                <a16:creationId xmlns:a16="http://schemas.microsoft.com/office/drawing/2014/main" id="{B2503ACA-CB15-0D7A-B6BA-E08067DEF60F}"/>
              </a:ext>
            </a:extLst>
          </p:cNvPr>
          <p:cNvSpPr>
            <a:spLocks noGrp="1"/>
          </p:cNvSpPr>
          <p:nvPr>
            <p:ph sz="half" idx="1"/>
          </p:nvPr>
        </p:nvSpPr>
        <p:spPr>
          <a:xfrm>
            <a:off x="684212" y="1545304"/>
            <a:ext cx="5222243" cy="4580193"/>
          </a:xfrm>
        </p:spPr>
        <p:txBody>
          <a:bodyPr>
            <a:normAutofit/>
          </a:bodyPr>
          <a:lstStyle/>
          <a:p>
            <a:r>
              <a:rPr lang="en-IN" sz="2400" b="1" dirty="0">
                <a:solidFill>
                  <a:schemeClr val="tx1"/>
                </a:solidFill>
              </a:rPr>
              <a:t>1. Traditional Statistical Models (Logistic Regression)</a:t>
            </a:r>
          </a:p>
          <a:p>
            <a:pPr marL="0" indent="0">
              <a:buNone/>
            </a:pPr>
            <a:r>
              <a:rPr lang="en-US" dirty="0">
                <a:solidFill>
                  <a:schemeClr val="tx1"/>
                </a:solidFill>
              </a:rPr>
              <a:t>Early churn prediction studies relied heavily on Logistic Regression due to its simplicity and interpretability. Research shows that logistic models can identify basic churn indicators such as tenure, monthly charges, and contract type. However, traditional linear models struggle with complex, non-linear customer behavior, limiting their predictive performance on large telecom datasets.</a:t>
            </a:r>
            <a:endParaRPr lang="en-IN" dirty="0">
              <a:solidFill>
                <a:schemeClr val="tx1"/>
              </a:solidFill>
            </a:endParaRPr>
          </a:p>
        </p:txBody>
      </p:sp>
      <p:sp>
        <p:nvSpPr>
          <p:cNvPr id="4" name="Content Placeholder 3">
            <a:extLst>
              <a:ext uri="{FF2B5EF4-FFF2-40B4-BE49-F238E27FC236}">
                <a16:creationId xmlns:a16="http://schemas.microsoft.com/office/drawing/2014/main" id="{6F8E9765-26A4-963B-96B9-2D17EE9C13B6}"/>
              </a:ext>
            </a:extLst>
          </p:cNvPr>
          <p:cNvSpPr>
            <a:spLocks noGrp="1"/>
          </p:cNvSpPr>
          <p:nvPr>
            <p:ph sz="half" idx="2"/>
          </p:nvPr>
        </p:nvSpPr>
        <p:spPr>
          <a:xfrm>
            <a:off x="6096000" y="1345381"/>
            <a:ext cx="5222241" cy="4383548"/>
          </a:xfrm>
        </p:spPr>
        <p:txBody>
          <a:bodyPr>
            <a:normAutofit/>
          </a:bodyPr>
          <a:lstStyle/>
          <a:p>
            <a:r>
              <a:rPr lang="en-US" sz="2400" b="1" dirty="0">
                <a:solidFill>
                  <a:schemeClr val="tx1"/>
                </a:solidFill>
              </a:rPr>
              <a:t>2. Decision Tree–Based Methods</a:t>
            </a:r>
          </a:p>
          <a:p>
            <a:pPr marL="0" indent="0">
              <a:buNone/>
            </a:pPr>
            <a:r>
              <a:rPr lang="en-US" dirty="0">
                <a:solidFill>
                  <a:schemeClr val="tx1"/>
                </a:solidFill>
              </a:rPr>
              <a:t>Decision Trees became widely used in churn research because they capture non-linear relationships and provide understandable rule-based outputs. Many studies found that trees could model customer behavior better than linear models. However, single trees often overfit and lack generalization, which led researchers to explore more robust ensemble methods.</a:t>
            </a:r>
            <a:endParaRPr lang="en-IN" dirty="0">
              <a:solidFill>
                <a:schemeClr val="tx1"/>
              </a:solidFill>
            </a:endParaRPr>
          </a:p>
        </p:txBody>
      </p:sp>
    </p:spTree>
    <p:extLst>
      <p:ext uri="{BB962C8B-B14F-4D97-AF65-F5344CB8AC3E}">
        <p14:creationId xmlns:p14="http://schemas.microsoft.com/office/powerpoint/2010/main" val="419612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D592DE-F509-4B1B-3204-E3D3F0F72397}"/>
              </a:ext>
            </a:extLst>
          </p:cNvPr>
          <p:cNvSpPr>
            <a:spLocks noGrp="1"/>
          </p:cNvSpPr>
          <p:nvPr>
            <p:ph sz="half" idx="1"/>
          </p:nvPr>
        </p:nvSpPr>
        <p:spPr>
          <a:xfrm>
            <a:off x="574316" y="430161"/>
            <a:ext cx="4937655" cy="5390535"/>
          </a:xfrm>
        </p:spPr>
        <p:txBody>
          <a:bodyPr>
            <a:normAutofit lnSpcReduction="10000"/>
          </a:bodyPr>
          <a:lstStyle/>
          <a:p>
            <a:r>
              <a:rPr lang="en-US" sz="2400" b="1" dirty="0">
                <a:solidFill>
                  <a:schemeClr val="tx1"/>
                </a:solidFill>
              </a:rPr>
              <a:t>3. Ensemble Learning (Random Forest &amp; Gradient Boosting)</a:t>
            </a:r>
          </a:p>
          <a:p>
            <a:pPr marL="0" indent="0">
              <a:buNone/>
            </a:pPr>
            <a:r>
              <a:rPr lang="en-US" dirty="0">
                <a:solidFill>
                  <a:schemeClr val="tx1"/>
                </a:solidFill>
              </a:rPr>
              <a:t>A significant portion of literature highlights the success of ensemble models such as Random Forest and Gradient Boosting. These models combine multiple weak learners to achieve higher accuracy, improved stability, and better handling of diverse telecom features. Studies consistently show that ensemble techniques outperform classical models in terms of recall, F1-score, and ROC-AUC for churn prediction.</a:t>
            </a:r>
            <a:endParaRPr lang="en-IN" dirty="0">
              <a:solidFill>
                <a:schemeClr val="tx1"/>
              </a:solidFill>
            </a:endParaRPr>
          </a:p>
        </p:txBody>
      </p:sp>
      <p:sp>
        <p:nvSpPr>
          <p:cNvPr id="4" name="Content Placeholder 3">
            <a:extLst>
              <a:ext uri="{FF2B5EF4-FFF2-40B4-BE49-F238E27FC236}">
                <a16:creationId xmlns:a16="http://schemas.microsoft.com/office/drawing/2014/main" id="{4D7269B4-7692-EE2C-0A69-6F2172F3CC3D}"/>
              </a:ext>
            </a:extLst>
          </p:cNvPr>
          <p:cNvSpPr>
            <a:spLocks noGrp="1"/>
          </p:cNvSpPr>
          <p:nvPr>
            <p:ph sz="half" idx="2"/>
          </p:nvPr>
        </p:nvSpPr>
        <p:spPr>
          <a:xfrm>
            <a:off x="5437240" y="587477"/>
            <a:ext cx="6259102" cy="5557684"/>
          </a:xfrm>
        </p:spPr>
        <p:txBody>
          <a:bodyPr>
            <a:normAutofit lnSpcReduction="10000"/>
          </a:bodyPr>
          <a:lstStyle/>
          <a:p>
            <a:r>
              <a:rPr lang="en-US" sz="2600" b="1" dirty="0">
                <a:solidFill>
                  <a:schemeClr val="tx1"/>
                </a:solidFill>
              </a:rPr>
              <a:t>4. Modern Boosting Algorithms (</a:t>
            </a:r>
            <a:r>
              <a:rPr lang="en-US" sz="2600" b="1" dirty="0" err="1">
                <a:solidFill>
                  <a:schemeClr val="tx1"/>
                </a:solidFill>
              </a:rPr>
              <a:t>CatBoost</a:t>
            </a:r>
            <a:r>
              <a:rPr lang="en-US" sz="2600" b="1" dirty="0">
                <a:solidFill>
                  <a:schemeClr val="tx1"/>
                </a:solidFill>
              </a:rPr>
              <a:t>, </a:t>
            </a:r>
            <a:r>
              <a:rPr lang="en-US" sz="2600" b="1" dirty="0" err="1">
                <a:solidFill>
                  <a:schemeClr val="tx1"/>
                </a:solidFill>
              </a:rPr>
              <a:t>XGBoost</a:t>
            </a:r>
            <a:r>
              <a:rPr lang="en-US" sz="2600" b="1" dirty="0">
                <a:solidFill>
                  <a:schemeClr val="tx1"/>
                </a:solidFill>
              </a:rPr>
              <a:t>, </a:t>
            </a:r>
            <a:r>
              <a:rPr lang="en-US" sz="2600" b="1" dirty="0" err="1">
                <a:solidFill>
                  <a:schemeClr val="tx1"/>
                </a:solidFill>
              </a:rPr>
              <a:t>LightGBM</a:t>
            </a:r>
            <a:r>
              <a:rPr lang="en-US" sz="2600" b="1" dirty="0">
                <a:solidFill>
                  <a:schemeClr val="tx1"/>
                </a:solidFill>
              </a:rPr>
              <a:t>)</a:t>
            </a:r>
          </a:p>
          <a:p>
            <a:pPr marL="0" indent="0">
              <a:buNone/>
            </a:pPr>
            <a:r>
              <a:rPr lang="en-US" dirty="0">
                <a:solidFill>
                  <a:schemeClr val="tx1"/>
                </a:solidFill>
              </a:rPr>
              <a:t>Recent research highlights the rise of advanced boosting algorithms for churn prediction. Among them, </a:t>
            </a:r>
            <a:r>
              <a:rPr lang="en-US" b="1" dirty="0" err="1">
                <a:solidFill>
                  <a:schemeClr val="tx1"/>
                </a:solidFill>
              </a:rPr>
              <a:t>CatBoost</a:t>
            </a:r>
            <a:r>
              <a:rPr lang="en-US" dirty="0">
                <a:solidFill>
                  <a:schemeClr val="tx1"/>
                </a:solidFill>
              </a:rPr>
              <a:t> stands out for its strong performance on telecom datasets due to its ability to handle categorical features efficiently, reduce the need for heavy preprocessing, and prevent overfitting through ordered boosting. </a:t>
            </a:r>
            <a:r>
              <a:rPr lang="en-US" dirty="0" err="1">
                <a:solidFill>
                  <a:schemeClr val="tx1"/>
                </a:solidFill>
              </a:rPr>
              <a:t>CatBoost</a:t>
            </a:r>
            <a:r>
              <a:rPr lang="en-US" dirty="0">
                <a:solidFill>
                  <a:schemeClr val="tx1"/>
                </a:solidFill>
              </a:rPr>
              <a:t> effectively captures complex, high-dimensional customer relationships and has been shown in multiple studies to outperform traditional gradient boosting models and even </a:t>
            </a:r>
            <a:r>
              <a:rPr lang="en-US" dirty="0" err="1">
                <a:solidFill>
                  <a:schemeClr val="tx1"/>
                </a:solidFill>
              </a:rPr>
              <a:t>XGBoost</a:t>
            </a:r>
            <a:r>
              <a:rPr lang="en-US" dirty="0">
                <a:solidFill>
                  <a:schemeClr val="tx1"/>
                </a:solidFill>
              </a:rPr>
              <a:t> in many cases. This aligns with the results of this project, where </a:t>
            </a:r>
            <a:r>
              <a:rPr lang="en-US" dirty="0" err="1">
                <a:solidFill>
                  <a:schemeClr val="tx1"/>
                </a:solidFill>
              </a:rPr>
              <a:t>CatBoost</a:t>
            </a:r>
            <a:r>
              <a:rPr lang="en-US" dirty="0">
                <a:solidFill>
                  <a:schemeClr val="tx1"/>
                </a:solidFill>
              </a:rPr>
              <a:t> delivered the highest predictive performance among all tested models.</a:t>
            </a:r>
            <a:endParaRPr lang="en-IN" dirty="0">
              <a:solidFill>
                <a:schemeClr val="tx1"/>
              </a:solidFill>
            </a:endParaRPr>
          </a:p>
        </p:txBody>
      </p:sp>
    </p:spTree>
    <p:extLst>
      <p:ext uri="{BB962C8B-B14F-4D97-AF65-F5344CB8AC3E}">
        <p14:creationId xmlns:p14="http://schemas.microsoft.com/office/powerpoint/2010/main" val="36770342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7F5E7-DF2E-0081-F907-4408AAE23522}"/>
              </a:ext>
            </a:extLst>
          </p:cNvPr>
          <p:cNvSpPr>
            <a:spLocks noGrp="1"/>
          </p:cNvSpPr>
          <p:nvPr>
            <p:ph type="title"/>
          </p:nvPr>
        </p:nvSpPr>
        <p:spPr>
          <a:xfrm>
            <a:off x="585890" y="580103"/>
            <a:ext cx="5578936" cy="665315"/>
          </a:xfrm>
        </p:spPr>
        <p:txBody>
          <a:bodyPr>
            <a:normAutofit fontScale="90000"/>
          </a:bodyPr>
          <a:lstStyle/>
          <a:p>
            <a:r>
              <a:rPr lang="en-IN" sz="4400" b="1" dirty="0"/>
              <a:t>DATASET DESCRIPTION</a:t>
            </a:r>
          </a:p>
        </p:txBody>
      </p:sp>
      <p:sp>
        <p:nvSpPr>
          <p:cNvPr id="5" name="TextBox 4">
            <a:extLst>
              <a:ext uri="{FF2B5EF4-FFF2-40B4-BE49-F238E27FC236}">
                <a16:creationId xmlns:a16="http://schemas.microsoft.com/office/drawing/2014/main" id="{C19BD85C-684C-B7BD-3AA3-CDB813FD8F06}"/>
              </a:ext>
            </a:extLst>
          </p:cNvPr>
          <p:cNvSpPr txBox="1"/>
          <p:nvPr/>
        </p:nvSpPr>
        <p:spPr>
          <a:xfrm>
            <a:off x="585890" y="1563328"/>
            <a:ext cx="7368407" cy="5570756"/>
          </a:xfrm>
          <a:prstGeom prst="rect">
            <a:avLst/>
          </a:prstGeom>
          <a:noFill/>
        </p:spPr>
        <p:txBody>
          <a:bodyPr wrap="square" rtlCol="0">
            <a:spAutoFit/>
          </a:bodyPr>
          <a:lstStyle/>
          <a:p>
            <a:r>
              <a:rPr lang="en-US" sz="2000" dirty="0"/>
              <a:t>The telecom churn dataset used in this project contains </a:t>
            </a:r>
            <a:r>
              <a:rPr lang="en-US" sz="2000" b="1" dirty="0"/>
              <a:t>51,047 customer records</a:t>
            </a:r>
            <a:r>
              <a:rPr lang="en-US" sz="2000" dirty="0"/>
              <a:t> and </a:t>
            </a:r>
            <a:r>
              <a:rPr lang="en-US" sz="2000" b="1" dirty="0"/>
              <a:t>58 features</a:t>
            </a:r>
            <a:r>
              <a:rPr lang="en-US" sz="2000" dirty="0"/>
              <a:t>, offering a comprehensive mix of demographic information, account details, billing patterns, service usage, and subscription behavior. Unlike simple datasets, this one provides </a:t>
            </a:r>
            <a:r>
              <a:rPr lang="en-US" sz="2000" b="1" dirty="0"/>
              <a:t>multi-dimensional customer insights</a:t>
            </a:r>
            <a:r>
              <a:rPr lang="en-US" sz="2000" dirty="0"/>
              <a:t>, making it extremely valuable for behavioral modeling.</a:t>
            </a:r>
          </a:p>
          <a:p>
            <a:endParaRPr lang="en-US" sz="2000" dirty="0"/>
          </a:p>
          <a:p>
            <a:r>
              <a:rPr lang="en-US" sz="2000" dirty="0"/>
              <a:t>The features are grouped into categories such as demographics, account tenure, payment methods, service plans, and usage metrics. The target variable </a:t>
            </a:r>
            <a:r>
              <a:rPr lang="en-US" sz="2000" b="1" dirty="0"/>
              <a:t>“Churn”</a:t>
            </a:r>
            <a:r>
              <a:rPr lang="en-US" sz="2000" dirty="0"/>
              <a:t> indicates whether a customer discontinued the service. The dataset’s depth and variety make it ideal for training modern machine learning models like </a:t>
            </a:r>
            <a:r>
              <a:rPr lang="en-US" sz="2000" dirty="0" err="1"/>
              <a:t>CatBoost</a:t>
            </a:r>
            <a:r>
              <a:rPr lang="en-US" sz="2000" dirty="0"/>
              <a:t>, which benefit from rich categorical and numerical interactions.</a:t>
            </a:r>
          </a:p>
          <a:p>
            <a:endParaRPr lang="en-US" dirty="0"/>
          </a:p>
          <a:p>
            <a:endParaRPr lang="en-IN" dirty="0"/>
          </a:p>
        </p:txBody>
      </p:sp>
      <p:pic>
        <p:nvPicPr>
          <p:cNvPr id="11" name="Picture 10">
            <a:extLst>
              <a:ext uri="{FF2B5EF4-FFF2-40B4-BE49-F238E27FC236}">
                <a16:creationId xmlns:a16="http://schemas.microsoft.com/office/drawing/2014/main" id="{668A72D5-8593-B0AC-D819-E1B5C8391596}"/>
              </a:ext>
            </a:extLst>
          </p:cNvPr>
          <p:cNvPicPr>
            <a:picLocks noChangeAspect="1"/>
          </p:cNvPicPr>
          <p:nvPr/>
        </p:nvPicPr>
        <p:blipFill>
          <a:blip r:embed="rId2"/>
          <a:stretch>
            <a:fillRect/>
          </a:stretch>
        </p:blipFill>
        <p:spPr>
          <a:xfrm>
            <a:off x="8199047" y="1465005"/>
            <a:ext cx="3716630" cy="1887442"/>
          </a:xfrm>
          <a:prstGeom prst="rect">
            <a:avLst/>
          </a:prstGeom>
        </p:spPr>
      </p:pic>
      <p:pic>
        <p:nvPicPr>
          <p:cNvPr id="13" name="Picture 12">
            <a:extLst>
              <a:ext uri="{FF2B5EF4-FFF2-40B4-BE49-F238E27FC236}">
                <a16:creationId xmlns:a16="http://schemas.microsoft.com/office/drawing/2014/main" id="{8C2ED26A-2BDB-9A45-FE78-09355A9F6F37}"/>
              </a:ext>
            </a:extLst>
          </p:cNvPr>
          <p:cNvPicPr>
            <a:picLocks noChangeAspect="1"/>
          </p:cNvPicPr>
          <p:nvPr/>
        </p:nvPicPr>
        <p:blipFill>
          <a:blip r:embed="rId3"/>
          <a:stretch>
            <a:fillRect/>
          </a:stretch>
        </p:blipFill>
        <p:spPr>
          <a:xfrm>
            <a:off x="8199048" y="3942735"/>
            <a:ext cx="3733638" cy="2432258"/>
          </a:xfrm>
          <a:prstGeom prst="rect">
            <a:avLst/>
          </a:prstGeom>
        </p:spPr>
      </p:pic>
    </p:spTree>
    <p:extLst>
      <p:ext uri="{BB962C8B-B14F-4D97-AF65-F5344CB8AC3E}">
        <p14:creationId xmlns:p14="http://schemas.microsoft.com/office/powerpoint/2010/main" val="29612540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3684E-6972-2D22-DACE-D0473126BD31}"/>
              </a:ext>
            </a:extLst>
          </p:cNvPr>
          <p:cNvSpPr>
            <a:spLocks noGrp="1"/>
          </p:cNvSpPr>
          <p:nvPr>
            <p:ph type="title"/>
          </p:nvPr>
        </p:nvSpPr>
        <p:spPr>
          <a:xfrm>
            <a:off x="546560" y="255639"/>
            <a:ext cx="4467891" cy="773470"/>
          </a:xfrm>
        </p:spPr>
        <p:txBody>
          <a:bodyPr>
            <a:normAutofit/>
          </a:bodyPr>
          <a:lstStyle/>
          <a:p>
            <a:r>
              <a:rPr lang="en-US" sz="4400" b="1" dirty="0"/>
              <a:t>METHODOLOGY</a:t>
            </a:r>
            <a:endParaRPr lang="en-IN" sz="4400" b="1" dirty="0"/>
          </a:p>
        </p:txBody>
      </p:sp>
      <p:pic>
        <p:nvPicPr>
          <p:cNvPr id="6" name="Picture 5">
            <a:extLst>
              <a:ext uri="{FF2B5EF4-FFF2-40B4-BE49-F238E27FC236}">
                <a16:creationId xmlns:a16="http://schemas.microsoft.com/office/drawing/2014/main" id="{618A7B80-31C7-0C75-1E08-95DAF43D3AFB}"/>
              </a:ext>
            </a:extLst>
          </p:cNvPr>
          <p:cNvPicPr>
            <a:picLocks noChangeAspect="1"/>
          </p:cNvPicPr>
          <p:nvPr/>
        </p:nvPicPr>
        <p:blipFill>
          <a:blip r:embed="rId2"/>
          <a:stretch>
            <a:fillRect/>
          </a:stretch>
        </p:blipFill>
        <p:spPr>
          <a:xfrm>
            <a:off x="476642" y="1304412"/>
            <a:ext cx="11095926" cy="5547015"/>
          </a:xfrm>
          <a:prstGeom prst="rect">
            <a:avLst/>
          </a:prstGeom>
        </p:spPr>
      </p:pic>
    </p:spTree>
    <p:extLst>
      <p:ext uri="{BB962C8B-B14F-4D97-AF65-F5344CB8AC3E}">
        <p14:creationId xmlns:p14="http://schemas.microsoft.com/office/powerpoint/2010/main" val="412791693"/>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0B414F3-C833-4395-8C69-0E806C51817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0B8EF33-82AA-4779-AFAA-C56669D00D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5FDEB4C-941C-4EBE-9462-062D8A0AD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Slice design</Template>
  <TotalTime>541</TotalTime>
  <Words>1994</Words>
  <Application>Microsoft Office PowerPoint</Application>
  <PresentationFormat>Widescreen</PresentationFormat>
  <Paragraphs>169</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Calibri</vt:lpstr>
      <vt:lpstr>Century Gothic</vt:lpstr>
      <vt:lpstr>Wingdings</vt:lpstr>
      <vt:lpstr>Wingdings 3</vt:lpstr>
      <vt:lpstr>Slice</vt:lpstr>
      <vt:lpstr>Title Lorem Ipsum</vt:lpstr>
      <vt:lpstr>Roles and responsibilities</vt:lpstr>
      <vt:lpstr>PROBLEM STATEMENT</vt:lpstr>
      <vt:lpstr>ABSTRACT</vt:lpstr>
      <vt:lpstr>INTRODUCTION</vt:lpstr>
      <vt:lpstr>LITERATURE REVIEW</vt:lpstr>
      <vt:lpstr>PowerPoint Presentation</vt:lpstr>
      <vt:lpstr>DATASET DESCRIPTION</vt:lpstr>
      <vt:lpstr>METHODOLOGY</vt:lpstr>
      <vt:lpstr>METHODOLOGY</vt:lpstr>
      <vt:lpstr>PIPELINE</vt:lpstr>
      <vt:lpstr>DATA PREPROCESSING</vt:lpstr>
      <vt:lpstr>EXPLORATORY DATA ANALYSIS (EDA)</vt:lpstr>
      <vt:lpstr> PLOTS</vt:lpstr>
      <vt:lpstr>PowerPoint Presentation</vt:lpstr>
      <vt:lpstr>PowerPoint Presentation</vt:lpstr>
      <vt:lpstr>MODELS USED </vt:lpstr>
      <vt:lpstr>EVALUATION METRICS </vt:lpstr>
      <vt:lpstr>RESULTS</vt:lpstr>
      <vt:lpstr>PLOTS  OF  MODELS</vt:lpstr>
      <vt:lpstr>CONCLUSION</vt:lpstr>
      <vt:lpstr>REFERENCES</vt:lpstr>
      <vt:lpstr>THANK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Venkata Bhuvan Kosuru</dc:creator>
  <cp:lastModifiedBy>Venkata Bhuvan Kosuru</cp:lastModifiedBy>
  <cp:revision>1</cp:revision>
  <dcterms:created xsi:type="dcterms:W3CDTF">2025-11-16T12:10:27Z</dcterms:created>
  <dcterms:modified xsi:type="dcterms:W3CDTF">2025-11-18T18:55:53Z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